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17"/>
  </p:notesMasterIdLst>
  <p:handoutMasterIdLst>
    <p:handoutMasterId r:id="rId18"/>
  </p:handoutMasterIdLst>
  <p:sldIdLst>
    <p:sldId id="266" r:id="rId2"/>
    <p:sldId id="268" r:id="rId3"/>
    <p:sldId id="269" r:id="rId4"/>
    <p:sldId id="270" r:id="rId5"/>
    <p:sldId id="271" r:id="rId6"/>
    <p:sldId id="273" r:id="rId7"/>
    <p:sldId id="275" r:id="rId8"/>
    <p:sldId id="274" r:id="rId9"/>
    <p:sldId id="281" r:id="rId10"/>
    <p:sldId id="282" r:id="rId11"/>
    <p:sldId id="272" r:id="rId12"/>
    <p:sldId id="276" r:id="rId13"/>
    <p:sldId id="277" r:id="rId14"/>
    <p:sldId id="278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DB754C6-9F13-CAE9-99A4-48B8D033F1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Comité de pilotage du Réseau du collège HOLDER - 7 mars 2023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9E3BB1-B6DF-1769-3277-697D50A237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9CFEF-68DE-4EEE-B6B5-A52688D0867D}" type="datetime1">
              <a:rPr lang="fr-FR" smtClean="0"/>
              <a:t>28/03/2023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17CB29-7399-EEC5-0143-19D689457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dirty="0" err="1"/>
              <a:t>coordonnatrice</a:t>
            </a:r>
            <a:r>
              <a:rPr lang="it-IT" dirty="0"/>
              <a:t>: Madame HO WEN SZE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00F6CB-95DB-7433-5AA9-53258DA301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51F39-B973-4DD7-A944-D8A6620AB1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72091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Comité de pilotage du Réseau du collège HOLDER - 7 mars 2023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12E3A-FC46-493C-8C5D-2E4D6539AC92}" type="datetime1">
              <a:rPr lang="fr-FR" smtClean="0"/>
              <a:t>28/03/2023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dirty="0" err="1"/>
              <a:t>coordonnatrice</a:t>
            </a:r>
            <a:r>
              <a:rPr lang="it-IT" dirty="0"/>
              <a:t>: Madame HO WEN SZE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30DB-79A0-4090-AF26-11B0538A51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98700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FA7-8A64-46C0-9516-70DA21B59B3E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3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3498-3D23-4AA4-BD42-8FFE77762E60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2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7716-519D-4A76-BA09-7E8E62C936CE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01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A4BA-4455-4508-B31A-1E2856EF8744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98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3C0D-F08A-4425-B25E-9EE82D10EB10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797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6C5D-4368-45BC-A4CF-A191455A66C9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78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01A1-40AC-4F21-8E10-C2873EBC573A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52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7D4-94B6-4DBC-966B-A773D0380401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3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BA27-2B7D-43DA-9FF0-15EF830CFBE4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0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6BF8-A3A4-484B-8CE5-3FCE0D88AAD2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0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29EE-52B5-4396-9D43-BE7D01D3AEAB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4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0240-B405-40F5-BEA2-2EADF9A89DBF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8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6EC2-E86E-40D2-95BC-9D0EAEE44284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0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0096-75FF-4D93-9930-2F053772045D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4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D47-A0BA-4287-9422-ECDC3D00C7C5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8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F9F0-8855-4330-92C6-6DB6C94E3E96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0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6A9A-5BA2-4B20-A588-5DF5DFB8C7F7}" type="datetime1">
              <a:rPr lang="fr-FR" smtClean="0"/>
              <a:t>28/03/2023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Coordonnatrice: Madame HO WEN SZE Nora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E11B6-131C-75D5-BA1C-DD19ABDAC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637" y="1659162"/>
            <a:ext cx="8637073" cy="2626700"/>
          </a:xfrm>
        </p:spPr>
        <p:txBody>
          <a:bodyPr/>
          <a:lstStyle/>
          <a:p>
            <a:pPr algn="ctr"/>
            <a:r>
              <a:rPr lang="fr-FR" dirty="0"/>
              <a:t>Comité de Pilotage du Réseau d’éducation Prioritaire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EBE051-0381-CF53-2ECA-DD0BDE5E2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997" y="4861901"/>
            <a:ext cx="7766936" cy="897685"/>
          </a:xfrm>
        </p:spPr>
        <p:txBody>
          <a:bodyPr/>
          <a:lstStyle/>
          <a:p>
            <a:pPr algn="ctr"/>
            <a:r>
              <a:rPr lang="fr-FR" i="1" u="sng" dirty="0"/>
              <a:t>Mardi 07 Mars 2023</a:t>
            </a:r>
          </a:p>
          <a:p>
            <a:pPr algn="ctr"/>
            <a:r>
              <a:rPr lang="fr-FR" i="1" dirty="0"/>
              <a:t>de 8h30 à 10h00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pic>
        <p:nvPicPr>
          <p:cNvPr id="1026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>
                <a:solidFill>
                  <a:schemeClr val="tx1"/>
                </a:solidFill>
              </a:rPr>
              <a:t>Comité de Pilotage – collège HOLDER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7F306C-082D-782F-8777-67960D4F400E}"/>
              </a:ext>
            </a:extLst>
          </p:cNvPr>
          <p:cNvSpPr txBox="1">
            <a:spLocks/>
          </p:cNvSpPr>
          <p:nvPr/>
        </p:nvSpPr>
        <p:spPr>
          <a:xfrm>
            <a:off x="773133" y="1521580"/>
            <a:ext cx="8596668" cy="7049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      Bilan des actions engagées</a:t>
            </a:r>
            <a:b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20A6301-FE31-E625-CEA2-7091771A4639}"/>
              </a:ext>
            </a:extLst>
          </p:cNvPr>
          <p:cNvSpPr txBox="1">
            <a:spLocks/>
          </p:cNvSpPr>
          <p:nvPr/>
        </p:nvSpPr>
        <p:spPr>
          <a:xfrm>
            <a:off x="1894363" y="2084221"/>
            <a:ext cx="7108965" cy="3591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lphaLcParenR"/>
            </a:pPr>
            <a:r>
              <a:rPr lang="fr-FR" dirty="0"/>
              <a:t>Participation commune aux projets du 1er degré</a:t>
            </a:r>
          </a:p>
          <a:p>
            <a:endParaRPr lang="fr-FR" dirty="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89060911-15E4-49BD-5CB4-105724EC1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790306"/>
              </p:ext>
            </p:extLst>
          </p:nvPr>
        </p:nvGraphicFramePr>
        <p:xfrm>
          <a:off x="2056623" y="2634940"/>
          <a:ext cx="6628006" cy="2675851"/>
        </p:xfrm>
        <a:graphic>
          <a:graphicData uri="http://schemas.openxmlformats.org/drawingml/2006/table">
            <a:tbl>
              <a:tblPr firstRow="1" firstCol="1" bandRow="1"/>
              <a:tblGrid>
                <a:gridCol w="2240607">
                  <a:extLst>
                    <a:ext uri="{9D8B030D-6E8A-4147-A177-3AD203B41FA5}">
                      <a16:colId xmlns:a16="http://schemas.microsoft.com/office/drawing/2014/main" val="2780745016"/>
                    </a:ext>
                  </a:extLst>
                </a:gridCol>
                <a:gridCol w="1624963">
                  <a:extLst>
                    <a:ext uri="{9D8B030D-6E8A-4147-A177-3AD203B41FA5}">
                      <a16:colId xmlns:a16="http://schemas.microsoft.com/office/drawing/2014/main" val="275667011"/>
                    </a:ext>
                  </a:extLst>
                </a:gridCol>
                <a:gridCol w="1381218">
                  <a:extLst>
                    <a:ext uri="{9D8B030D-6E8A-4147-A177-3AD203B41FA5}">
                      <a16:colId xmlns:a16="http://schemas.microsoft.com/office/drawing/2014/main" val="3689783661"/>
                    </a:ext>
                  </a:extLst>
                </a:gridCol>
                <a:gridCol w="1381218">
                  <a:extLst>
                    <a:ext uri="{9D8B030D-6E8A-4147-A177-3AD203B41FA5}">
                      <a16:colId xmlns:a16="http://schemas.microsoft.com/office/drawing/2014/main" val="1953036604"/>
                    </a:ext>
                  </a:extLst>
                </a:gridCol>
              </a:tblGrid>
              <a:tr h="19075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b="1" u="sng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 maternelle</a:t>
                      </a:r>
                      <a:r>
                        <a:rPr lang="fr-FR" sz="1300" b="1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</a:t>
                      </a:r>
                      <a:r>
                        <a:rPr lang="fr-FR" sz="1300" b="1" u="sng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Directrice : Mme  LOUPEC</a:t>
                      </a:r>
                      <a:endParaRPr lang="fr-FR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51808"/>
                  </a:ext>
                </a:extLst>
              </a:tr>
              <a:tr h="412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Professeurs du collège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Professeurs des écoles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Observations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485545"/>
                  </a:ext>
                </a:extLst>
              </a:tr>
              <a:tr h="477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1/Le coco dans tous ces états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 de créole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N’a pas pu se concrétiser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599664"/>
                  </a:ext>
                </a:extLst>
              </a:tr>
              <a:tr h="542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2/Mois de la lecture: Lecture d’albums par les parents dans leur langue maternelle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LAGREZE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DORR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audio/vidéo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117913"/>
                  </a:ext>
                </a:extLst>
              </a:tr>
              <a:tr h="613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 Projet de la comédie musicale: Cinderella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MENCE Sindy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100" b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VENTELOT Pierre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GRETEL </a:t>
                      </a:r>
                      <a:r>
                        <a:rPr lang="fr-FR" sz="1100" b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Siriex</a:t>
                      </a:r>
                      <a:endParaRPr lang="fr-FR" sz="1100" b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HANDY Olga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LORAGE </a:t>
                      </a:r>
                      <a:r>
                        <a:rPr lang="fr-FR" sz="1100" b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Ismee</a:t>
                      </a:r>
                      <a:endParaRPr lang="fr-FR" sz="1100" b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b="1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418267"/>
                  </a:ext>
                </a:extLst>
              </a:tr>
            </a:tbl>
          </a:graphicData>
        </a:graphic>
      </p:graphicFrame>
      <p:pic>
        <p:nvPicPr>
          <p:cNvPr id="17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8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>
                <a:solidFill>
                  <a:schemeClr val="tx1"/>
                </a:solidFill>
              </a:rPr>
              <a:t>Comité de Pilotage – collège HOLDER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8A848D3B-C292-ACC4-3B1A-71B86A4E540F}"/>
              </a:ext>
            </a:extLst>
          </p:cNvPr>
          <p:cNvSpPr txBox="1">
            <a:spLocks/>
          </p:cNvSpPr>
          <p:nvPr/>
        </p:nvSpPr>
        <p:spPr>
          <a:xfrm>
            <a:off x="3115734" y="2027903"/>
            <a:ext cx="6968792" cy="486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b)	Visites systématiques au collège</a:t>
            </a:r>
          </a:p>
          <a:p>
            <a:pPr algn="l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91885" y="2130696"/>
            <a:ext cx="11634652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/>
              <a:t># Planning proposé :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	&gt; 08h30 = départ en bus de l’école,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	&gt; 08h45 = arrivée devant le collège et prise en charge par les AED,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	&gt; 09h = 50% d’une classe de CM2 assistent à un cours avec 50% d’une classe de Sixième et 50% d’une classe de CM2 visitent le collège avec 50% d’une classe de Sixième,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 	&gt; 09h55 = récréation avec l’ensemble des collégiens,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	&gt; 10h10 = 50% d’une classe de CM2 visitent le collège avec 50% d’une classe de Sixième et 50% d’une classe de CM2 assistent à un cours avec 50% d’une classe de Sixième,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	&gt; 11h = repas à la cantine scolaire (5,50€/élèves),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	&gt; 12h = Démonstration avec </a:t>
            </a:r>
            <a:r>
              <a:rPr lang="fr-FR" sz="1100" i="1" dirty="0" err="1"/>
              <a:t>Géogébra</a:t>
            </a:r>
            <a:r>
              <a:rPr lang="fr-FR" sz="1100" dirty="0"/>
              <a:t> par un enseignant de Mathématiques,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	&gt; 13h15 = Intervention de la Vie scolaire et présentation des enseignants facultatifs,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           &gt; 13h45 = Retour dans des classes (2 à 3 élèves de CM2 par sixième),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           &gt; 15h = Regroupement avant départ en bus et débriefing (sondage),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           &gt; 15h15 = départ en bus du collège,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           &gt; 15h30 = arrivée devant l’école.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/>
              <a:t># Dates suggérées :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             &gt; 24/4, 25/4, 27/4, 28/4, 02/05, 04/05, 05/05, 09/05, 11/05 et 12/05,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47F306C-082D-782F-8777-67960D4F400E}"/>
              </a:ext>
            </a:extLst>
          </p:cNvPr>
          <p:cNvSpPr txBox="1">
            <a:spLocks/>
          </p:cNvSpPr>
          <p:nvPr/>
        </p:nvSpPr>
        <p:spPr>
          <a:xfrm>
            <a:off x="773133" y="1599961"/>
            <a:ext cx="8596668" cy="7049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      Bilan des actions engagées</a:t>
            </a:r>
            <a:b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20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6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76" y="284125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>
                <a:solidFill>
                  <a:schemeClr val="tx1"/>
                </a:solidFill>
              </a:rPr>
              <a:t>Comité de Pilotage – collège HOLDER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C3A16CB-91AD-A36D-B54A-A9AF8A9DBC6C}"/>
              </a:ext>
            </a:extLst>
          </p:cNvPr>
          <p:cNvSpPr txBox="1">
            <a:spLocks/>
          </p:cNvSpPr>
          <p:nvPr/>
        </p:nvSpPr>
        <p:spPr>
          <a:xfrm>
            <a:off x="990858" y="1694946"/>
            <a:ext cx="8596668" cy="6012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    Perspectives 2023 - 2024</a:t>
            </a:r>
            <a:b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A848D3B-C292-ACC4-3B1A-71B86A4E540F}"/>
              </a:ext>
            </a:extLst>
          </p:cNvPr>
          <p:cNvSpPr txBox="1">
            <a:spLocks/>
          </p:cNvSpPr>
          <p:nvPr/>
        </p:nvSpPr>
        <p:spPr>
          <a:xfrm>
            <a:off x="1114388" y="212084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u="sng" dirty="0"/>
          </a:p>
          <a:p>
            <a:pPr algn="ctr"/>
            <a:r>
              <a:rPr lang="fr-FR" sz="2200" u="sng" dirty="0">
                <a:solidFill>
                  <a:schemeClr val="tx1"/>
                </a:solidFill>
              </a:rPr>
              <a:t>Ecole maternelle JEAN MACE: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Les ateliers scientifiques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La comédie musicale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Projets créoles</a:t>
            </a:r>
          </a:p>
          <a:p>
            <a:pPr algn="ctr"/>
            <a:r>
              <a:rPr lang="fr-FR" sz="2200" u="sng" dirty="0">
                <a:solidFill>
                  <a:schemeClr val="tx1"/>
                </a:solidFill>
              </a:rPr>
              <a:t>Ecole maternelle AGARANDE: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Les ateliers mathématiques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Les ateliers de psychomotricité</a:t>
            </a:r>
          </a:p>
          <a:p>
            <a:pPr algn="ctr"/>
            <a:r>
              <a:rPr lang="fr-FR" sz="2200" u="sng" dirty="0">
                <a:solidFill>
                  <a:schemeClr val="tx1"/>
                </a:solidFill>
              </a:rPr>
              <a:t>Groupe scolaire PHINERA-HORTH:</a:t>
            </a:r>
          </a:p>
          <a:p>
            <a:pPr algn="ctr"/>
            <a:r>
              <a:rPr lang="fr-FR" sz="2200" dirty="0">
                <a:solidFill>
                  <a:schemeClr val="tx1"/>
                </a:solidFill>
              </a:rPr>
              <a:t>Concours du jeune citoyen</a:t>
            </a:r>
          </a:p>
          <a:p>
            <a:pPr algn="ctr"/>
            <a:r>
              <a:rPr lang="fr-FR" sz="2200" dirty="0">
                <a:solidFill>
                  <a:schemeClr val="tx1"/>
                </a:solidFill>
              </a:rPr>
              <a:t>Danse Aluku</a:t>
            </a:r>
          </a:p>
          <a:p>
            <a:pPr algn="ctr"/>
            <a:r>
              <a:rPr lang="fr-FR" sz="2200" dirty="0">
                <a:solidFill>
                  <a:schemeClr val="tx1"/>
                </a:solidFill>
              </a:rPr>
              <a:t>Jardin et EDD</a:t>
            </a:r>
          </a:p>
          <a:p>
            <a:pPr algn="ctr"/>
            <a:r>
              <a:rPr lang="fr-FR" sz="2200" dirty="0">
                <a:solidFill>
                  <a:schemeClr val="tx1"/>
                </a:solidFill>
              </a:rPr>
              <a:t>Projet artistique KIKIVI avec l’artiste </a:t>
            </a:r>
            <a:r>
              <a:rPr lang="fr-FR" sz="2200" dirty="0" err="1">
                <a:solidFill>
                  <a:schemeClr val="tx1"/>
                </a:solidFill>
              </a:rPr>
              <a:t>Tejee</a:t>
            </a:r>
            <a:endParaRPr lang="fr-FR" sz="2200" dirty="0">
              <a:solidFill>
                <a:schemeClr val="tx1"/>
              </a:solidFill>
            </a:endParaRPr>
          </a:p>
          <a:p>
            <a:pPr algn="ctr"/>
            <a:r>
              <a:rPr lang="fr-FR" sz="2200" dirty="0">
                <a:solidFill>
                  <a:schemeClr val="tx1"/>
                </a:solidFill>
              </a:rPr>
              <a:t>Initiation à la poterie amérindienne</a:t>
            </a:r>
          </a:p>
          <a:p>
            <a:pPr algn="ctr"/>
            <a:r>
              <a:rPr lang="fr-FR" sz="2200" dirty="0">
                <a:solidFill>
                  <a:schemeClr val="tx1"/>
                </a:solidFill>
              </a:rPr>
              <a:t>Ti DOKO KA LI</a:t>
            </a:r>
          </a:p>
          <a:p>
            <a:pPr algn="l"/>
            <a:endParaRPr lang="fr-FR" dirty="0"/>
          </a:p>
          <a:p>
            <a:pPr algn="l"/>
            <a:endParaRPr lang="fr-FR" u="sng" dirty="0"/>
          </a:p>
          <a:p>
            <a:pPr algn="l"/>
            <a:endParaRPr lang="fr-FR" u="sng" dirty="0"/>
          </a:p>
          <a:p>
            <a:pPr algn="l"/>
            <a:endParaRPr lang="fr-FR" u="sng" dirty="0"/>
          </a:p>
          <a:p>
            <a:pPr algn="l"/>
            <a:endParaRPr lang="fr-FR" u="sng" dirty="0"/>
          </a:p>
          <a:p>
            <a:pPr algn="l"/>
            <a:endParaRPr lang="fr-FR" u="sng" dirty="0"/>
          </a:p>
          <a:p>
            <a:pPr algn="l"/>
            <a:endParaRPr lang="fr-FR" u="sng" dirty="0"/>
          </a:p>
        </p:txBody>
      </p:sp>
      <p:pic>
        <p:nvPicPr>
          <p:cNvPr id="16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2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>
                <a:solidFill>
                  <a:schemeClr val="tx1"/>
                </a:solidFill>
              </a:rPr>
              <a:t>Comité de Pilotage – collège HOLDER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4D88BE-FA34-A6ED-3B8F-7EB5C73EA697}"/>
              </a:ext>
            </a:extLst>
          </p:cNvPr>
          <p:cNvSpPr txBox="1">
            <a:spLocks/>
          </p:cNvSpPr>
          <p:nvPr/>
        </p:nvSpPr>
        <p:spPr>
          <a:xfrm>
            <a:off x="607665" y="1510943"/>
            <a:ext cx="8596668" cy="686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/>
              <a:t>IV</a:t>
            </a:r>
            <a:r>
              <a:rPr lang="fr-FR" sz="4000" b="1" dirty="0"/>
              <a:t>.     Moyens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6D010CF-D785-2B15-013A-E5D19269C317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a)	</a:t>
            </a:r>
            <a:r>
              <a:rPr lang="fr-FR" dirty="0">
                <a:solidFill>
                  <a:schemeClr val="accent1"/>
                </a:solidFill>
              </a:rPr>
              <a:t>Dépôt des projets communs</a:t>
            </a:r>
          </a:p>
          <a:p>
            <a:pPr algn="l"/>
            <a:r>
              <a:rPr lang="fr-FR" dirty="0"/>
              <a:t>2 par école</a:t>
            </a:r>
          </a:p>
          <a:p>
            <a:pPr algn="l"/>
            <a:r>
              <a:rPr lang="fr-FR" dirty="0"/>
              <a:t>-	au rectorat : Accompagnement éducatif</a:t>
            </a:r>
          </a:p>
          <a:p>
            <a:pPr algn="l"/>
            <a:r>
              <a:rPr lang="fr-FR" dirty="0"/>
              <a:t>-	au DAN : HSE, Equipements</a:t>
            </a:r>
          </a:p>
          <a:p>
            <a:pPr algn="l"/>
            <a:r>
              <a:rPr lang="fr-FR" dirty="0"/>
              <a:t>-	à l’ARS : limite janvier-février 2024, équipement, prestation, </a:t>
            </a:r>
            <a:r>
              <a:rPr lang="fr-FR" dirty="0" err="1"/>
              <a:t>Pass’culture</a:t>
            </a:r>
            <a:endParaRPr lang="fr-FR" dirty="0"/>
          </a:p>
          <a:p>
            <a:pPr algn="l"/>
            <a:r>
              <a:rPr lang="fr-FR" dirty="0"/>
              <a:t>- Cités éducatives : fibre optique, équipements</a:t>
            </a:r>
          </a:p>
          <a:p>
            <a:pPr algn="l"/>
            <a:r>
              <a:rPr lang="fr-FR" dirty="0"/>
              <a:t>b)	</a:t>
            </a:r>
            <a:r>
              <a:rPr lang="fr-FR" dirty="0">
                <a:solidFill>
                  <a:schemeClr val="accent1"/>
                </a:solidFill>
              </a:rPr>
              <a:t>Achat/Leasing d’un bus</a:t>
            </a:r>
          </a:p>
          <a:p>
            <a:pPr algn="l"/>
            <a:r>
              <a:rPr lang="fr-FR" dirty="0"/>
              <a:t>Prévu au second trimestre 2023-2024 pour visites communes</a:t>
            </a:r>
          </a:p>
          <a:p>
            <a:pPr algn="l"/>
            <a:r>
              <a:rPr lang="fr-FR" dirty="0"/>
              <a:t>c)	</a:t>
            </a:r>
            <a:r>
              <a:rPr lang="fr-FR" dirty="0">
                <a:solidFill>
                  <a:schemeClr val="accent1"/>
                </a:solidFill>
              </a:rPr>
              <a:t>Projet d’autofinancement</a:t>
            </a:r>
          </a:p>
          <a:p>
            <a:pPr algn="l"/>
            <a:r>
              <a:rPr lang="fr-FR" dirty="0"/>
              <a:t>professeur EPS, …, plantes SEGPA</a:t>
            </a:r>
          </a:p>
          <a:p>
            <a:pPr algn="l"/>
            <a:endParaRPr lang="fr-FR" dirty="0"/>
          </a:p>
        </p:txBody>
      </p:sp>
      <p:pic>
        <p:nvPicPr>
          <p:cNvPr id="16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9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>
                <a:solidFill>
                  <a:schemeClr val="tx1"/>
                </a:solidFill>
              </a:rPr>
              <a:t>Comité de Pilotage – collège HOLDER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4D88BE-FA34-A6ED-3B8F-7EB5C73EA697}"/>
              </a:ext>
            </a:extLst>
          </p:cNvPr>
          <p:cNvSpPr txBox="1">
            <a:spLocks/>
          </p:cNvSpPr>
          <p:nvPr/>
        </p:nvSpPr>
        <p:spPr>
          <a:xfrm>
            <a:off x="668628" y="1510943"/>
            <a:ext cx="8596668" cy="686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AutoNum type="romanUcPeriod" startAt="5"/>
            </a:pPr>
            <a:r>
              <a:rPr lang="fr-FR" sz="3200" b="1" dirty="0"/>
              <a:t>Questions diverses</a:t>
            </a:r>
          </a:p>
        </p:txBody>
      </p:sp>
      <p:pic>
        <p:nvPicPr>
          <p:cNvPr id="16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B2E2E6-A04D-1114-9D79-24587F1E9BC0}"/>
              </a:ext>
            </a:extLst>
          </p:cNvPr>
          <p:cNvSpPr/>
          <p:nvPr/>
        </p:nvSpPr>
        <p:spPr>
          <a:xfrm>
            <a:off x="1035698" y="2836506"/>
            <a:ext cx="7809722" cy="30417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Pas de questions.</a:t>
            </a:r>
          </a:p>
        </p:txBody>
      </p:sp>
    </p:spTree>
    <p:extLst>
      <p:ext uri="{BB962C8B-B14F-4D97-AF65-F5344CB8AC3E}">
        <p14:creationId xmlns:p14="http://schemas.microsoft.com/office/powerpoint/2010/main" val="199720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>
                <a:solidFill>
                  <a:schemeClr val="tx1"/>
                </a:solidFill>
              </a:rPr>
              <a:t>Comité de Pilotage – collège HOLDER</a:t>
            </a:r>
          </a:p>
        </p:txBody>
      </p:sp>
      <p:pic>
        <p:nvPicPr>
          <p:cNvPr id="16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B2E2E6-A04D-1114-9D79-24587F1E9BC0}"/>
              </a:ext>
            </a:extLst>
          </p:cNvPr>
          <p:cNvSpPr/>
          <p:nvPr/>
        </p:nvSpPr>
        <p:spPr>
          <a:xfrm>
            <a:off x="1122610" y="2155868"/>
            <a:ext cx="7809722" cy="30417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u="sng" dirty="0">
                <a:solidFill>
                  <a:srgbClr val="92D050"/>
                </a:solidFill>
              </a:rPr>
              <a:t>FIN</a:t>
            </a:r>
            <a:r>
              <a:rPr lang="fr-FR" sz="3600" b="1" dirty="0">
                <a:solidFill>
                  <a:srgbClr val="92D050"/>
                </a:solidFill>
              </a:rPr>
              <a:t>.</a:t>
            </a:r>
          </a:p>
          <a:p>
            <a:pPr algn="ctr"/>
            <a:endParaRPr lang="fr-FR" sz="3600" b="1" dirty="0">
              <a:solidFill>
                <a:srgbClr val="92D050"/>
              </a:solidFill>
            </a:endParaRPr>
          </a:p>
          <a:p>
            <a:pPr algn="ctr"/>
            <a:r>
              <a:rPr lang="fr-FR" sz="3600" b="1" u="sng" dirty="0">
                <a:solidFill>
                  <a:srgbClr val="92D050"/>
                </a:solidFill>
              </a:rPr>
              <a:t>MERCI POUR VOTRE ATTENTION</a:t>
            </a:r>
            <a:r>
              <a:rPr lang="fr-FR" sz="3600" b="1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50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>
                <a:solidFill>
                  <a:schemeClr val="tx1"/>
                </a:solidFill>
              </a:rPr>
              <a:t>Comité de Pilotage – collège HOLDER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ECA6FA-6EF4-EFCC-7525-C6CC2C8FE496}"/>
              </a:ext>
            </a:extLst>
          </p:cNvPr>
          <p:cNvSpPr/>
          <p:nvPr/>
        </p:nvSpPr>
        <p:spPr>
          <a:xfrm>
            <a:off x="1456078" y="1651771"/>
            <a:ext cx="7666836" cy="6363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u="sng" dirty="0"/>
              <a:t>ORDRE DU JOUR</a:t>
            </a:r>
          </a:p>
        </p:txBody>
      </p:sp>
      <p:sp>
        <p:nvSpPr>
          <p:cNvPr id="15" name="Rectangle : coins arrondis 16">
            <a:extLst>
              <a:ext uri="{FF2B5EF4-FFF2-40B4-BE49-F238E27FC236}">
                <a16:creationId xmlns:a16="http://schemas.microsoft.com/office/drawing/2014/main" id="{2C0F5292-BFB6-1C39-1632-D276FBF44F38}"/>
              </a:ext>
            </a:extLst>
          </p:cNvPr>
          <p:cNvSpPr/>
          <p:nvPr/>
        </p:nvSpPr>
        <p:spPr>
          <a:xfrm>
            <a:off x="1456078" y="2519037"/>
            <a:ext cx="7666836" cy="33653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fr-FR" sz="3200" b="1" dirty="0">
                <a:solidFill>
                  <a:schemeClr val="accent1"/>
                </a:solidFill>
              </a:rPr>
              <a:t>Présentation du réseau</a:t>
            </a:r>
          </a:p>
          <a:p>
            <a:pPr marL="400050" indent="-400050">
              <a:buFont typeface="+mj-lt"/>
              <a:buAutoNum type="romanUcPeriod"/>
            </a:pPr>
            <a:r>
              <a:rPr lang="fr-FR" sz="3200" b="1" dirty="0">
                <a:solidFill>
                  <a:schemeClr val="accent1"/>
                </a:solidFill>
              </a:rPr>
              <a:t>Bilan des actions engagées</a:t>
            </a:r>
          </a:p>
          <a:p>
            <a:pPr marL="400050" indent="-400050">
              <a:buFont typeface="+mj-lt"/>
              <a:buAutoNum type="romanUcPeriod"/>
            </a:pPr>
            <a:r>
              <a:rPr lang="fr-FR" sz="3200" b="1" dirty="0">
                <a:solidFill>
                  <a:schemeClr val="accent1"/>
                </a:solidFill>
              </a:rPr>
              <a:t>Perspectives 2023-2024</a:t>
            </a:r>
          </a:p>
          <a:p>
            <a:pPr marL="400050" indent="-400050">
              <a:buFont typeface="+mj-lt"/>
              <a:buAutoNum type="romanUcPeriod"/>
            </a:pPr>
            <a:r>
              <a:rPr lang="fr-FR" sz="3200" b="1" dirty="0">
                <a:solidFill>
                  <a:schemeClr val="accent1"/>
                </a:solidFill>
              </a:rPr>
              <a:t>Moyens</a:t>
            </a:r>
          </a:p>
          <a:p>
            <a:pPr marL="400050" indent="-400050">
              <a:buFont typeface="+mj-lt"/>
              <a:buAutoNum type="romanUcPeriod"/>
            </a:pPr>
            <a:r>
              <a:rPr lang="fr-FR" sz="3200" b="1" dirty="0">
                <a:solidFill>
                  <a:schemeClr val="accent1"/>
                </a:solidFill>
              </a:rPr>
              <a:t>Questions diverses</a:t>
            </a:r>
          </a:p>
          <a:p>
            <a:pPr marL="400050" indent="-400050">
              <a:buFont typeface="+mj-lt"/>
              <a:buAutoNum type="romanUcPeriod"/>
            </a:pPr>
            <a:endParaRPr lang="fr-FR" dirty="0"/>
          </a:p>
        </p:txBody>
      </p:sp>
      <p:pic>
        <p:nvPicPr>
          <p:cNvPr id="16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1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>
                <a:solidFill>
                  <a:schemeClr val="tx1"/>
                </a:solidFill>
              </a:rPr>
              <a:t>Comité de Pilotage – collège HOLDER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16924181-3D1D-42FA-DD42-7372F677347E}"/>
              </a:ext>
            </a:extLst>
          </p:cNvPr>
          <p:cNvSpPr txBox="1">
            <a:spLocks/>
          </p:cNvSpPr>
          <p:nvPr/>
        </p:nvSpPr>
        <p:spPr>
          <a:xfrm>
            <a:off x="564896" y="1697163"/>
            <a:ext cx="8596668" cy="525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 algn="ctr">
              <a:buFont typeface="+mj-lt"/>
              <a:buAutoNum type="romanUcPeriod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du réseau</a:t>
            </a:r>
            <a:b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337" y="2490235"/>
            <a:ext cx="8833586" cy="364338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998722" y="3805641"/>
            <a:ext cx="792480" cy="705399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758943" y="3012605"/>
            <a:ext cx="312712" cy="279236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976784" y="3295162"/>
            <a:ext cx="312712" cy="279236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414312" y="3852702"/>
            <a:ext cx="312712" cy="279236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8230862" y="4675471"/>
            <a:ext cx="312712" cy="279236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4029641" y="2732226"/>
            <a:ext cx="465512" cy="32848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453473" y="2490235"/>
            <a:ext cx="131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Jean MACÉ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7712691" y="3219194"/>
            <a:ext cx="674527" cy="63350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8077178" y="2572863"/>
            <a:ext cx="131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BERNUDE &amp; D’ABREU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5240363" y="2971720"/>
            <a:ext cx="465512" cy="32848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664194" y="2729729"/>
            <a:ext cx="206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Henri AGARANDE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7712691" y="4765497"/>
            <a:ext cx="518171" cy="21099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930546" y="4615717"/>
            <a:ext cx="196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PHINERA HORTH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4412814" y="3963751"/>
            <a:ext cx="520818" cy="153274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2635872" y="3762606"/>
            <a:ext cx="189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Gérard HOLDER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1128" y="6027438"/>
            <a:ext cx="741563" cy="82396"/>
          </a:xfrm>
          <a:prstGeom prst="rect">
            <a:avLst/>
          </a:prstGeom>
        </p:spPr>
      </p:pic>
      <p:pic>
        <p:nvPicPr>
          <p:cNvPr id="49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3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>
                <a:solidFill>
                  <a:schemeClr val="tx1"/>
                </a:solidFill>
              </a:rPr>
              <a:t>Comité de Pilotage – collège HOLDER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16924181-3D1D-42FA-DD42-7372F677347E}"/>
              </a:ext>
            </a:extLst>
          </p:cNvPr>
          <p:cNvSpPr txBox="1">
            <a:spLocks/>
          </p:cNvSpPr>
          <p:nvPr/>
        </p:nvSpPr>
        <p:spPr>
          <a:xfrm>
            <a:off x="564896" y="1697163"/>
            <a:ext cx="8596668" cy="525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 algn="ctr">
              <a:buFont typeface="+mj-lt"/>
              <a:buAutoNum type="romanUcPeriod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du réseau</a:t>
            </a:r>
            <a:b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000" dirty="0"/>
          </a:p>
        </p:txBody>
      </p:sp>
      <p:graphicFrame>
        <p:nvGraphicFramePr>
          <p:cNvPr id="29" name="Tableau 12">
            <a:extLst>
              <a:ext uri="{FF2B5EF4-FFF2-40B4-BE49-F238E27FC236}">
                <a16:creationId xmlns:a16="http://schemas.microsoft.com/office/drawing/2014/main" id="{CF9BA411-A208-568D-608F-3F832AD59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24980"/>
              </p:ext>
            </p:extLst>
          </p:nvPr>
        </p:nvGraphicFramePr>
        <p:xfrm>
          <a:off x="665535" y="2061595"/>
          <a:ext cx="8883819" cy="362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911">
                  <a:extLst>
                    <a:ext uri="{9D8B030D-6E8A-4147-A177-3AD203B41FA5}">
                      <a16:colId xmlns:a16="http://schemas.microsoft.com/office/drawing/2014/main" val="2225818236"/>
                    </a:ext>
                  </a:extLst>
                </a:gridCol>
                <a:gridCol w="1227908">
                  <a:extLst>
                    <a:ext uri="{9D8B030D-6E8A-4147-A177-3AD203B41FA5}">
                      <a16:colId xmlns:a16="http://schemas.microsoft.com/office/drawing/2014/main" val="2788337632"/>
                    </a:ext>
                  </a:extLst>
                </a:gridCol>
                <a:gridCol w="1062446">
                  <a:extLst>
                    <a:ext uri="{9D8B030D-6E8A-4147-A177-3AD203B41FA5}">
                      <a16:colId xmlns:a16="http://schemas.microsoft.com/office/drawing/2014/main" val="3812660961"/>
                    </a:ext>
                  </a:extLst>
                </a:gridCol>
                <a:gridCol w="1454331">
                  <a:extLst>
                    <a:ext uri="{9D8B030D-6E8A-4147-A177-3AD203B41FA5}">
                      <a16:colId xmlns:a16="http://schemas.microsoft.com/office/drawing/2014/main" val="4085538305"/>
                    </a:ext>
                  </a:extLst>
                </a:gridCol>
                <a:gridCol w="1694223">
                  <a:extLst>
                    <a:ext uri="{9D8B030D-6E8A-4147-A177-3AD203B41FA5}">
                      <a16:colId xmlns:a16="http://schemas.microsoft.com/office/drawing/2014/main" val="1438303236"/>
                    </a:ext>
                  </a:extLst>
                </a:gridCol>
              </a:tblGrid>
              <a:tr h="49426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Nom des écoles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Nombre d’élèves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Nombre de classes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Nombre de classes de 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Nombre d’élèves de CM2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826843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r>
                        <a:rPr lang="fr-FR" sz="1100" dirty="0"/>
                        <a:t>Ecole maternelle J. MACE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45605"/>
                  </a:ext>
                </a:extLst>
              </a:tr>
              <a:tr h="368555">
                <a:tc>
                  <a:txBody>
                    <a:bodyPr/>
                    <a:lstStyle/>
                    <a:p>
                      <a:r>
                        <a:rPr lang="fr-FR" sz="1100" dirty="0"/>
                        <a:t>Ecole élémentaire J. MACE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944942"/>
                  </a:ext>
                </a:extLst>
              </a:tr>
              <a:tr h="340587">
                <a:tc>
                  <a:txBody>
                    <a:bodyPr/>
                    <a:lstStyle/>
                    <a:p>
                      <a:r>
                        <a:rPr lang="fr-FR" sz="1100" dirty="0"/>
                        <a:t>Ecole maternelle AGARANDE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08714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r>
                        <a:rPr lang="fr-FR" sz="1100" dirty="0"/>
                        <a:t>Ecole élémentaire AGARANDE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303392"/>
                  </a:ext>
                </a:extLst>
              </a:tr>
              <a:tr h="332280">
                <a:tc>
                  <a:txBody>
                    <a:bodyPr/>
                    <a:lstStyle/>
                    <a:p>
                      <a:r>
                        <a:rPr lang="fr-FR" sz="1100" dirty="0"/>
                        <a:t>Ecole maternelle L. D’ABREU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610518"/>
                  </a:ext>
                </a:extLst>
              </a:tr>
              <a:tr h="340587">
                <a:tc>
                  <a:txBody>
                    <a:bodyPr/>
                    <a:lstStyle/>
                    <a:p>
                      <a:r>
                        <a:rPr lang="fr-FR" sz="1100" dirty="0"/>
                        <a:t>Ecole élémentaire H. BERNUDE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468203"/>
                  </a:ext>
                </a:extLst>
              </a:tr>
              <a:tr h="365508">
                <a:tc>
                  <a:txBody>
                    <a:bodyPr/>
                    <a:lstStyle/>
                    <a:p>
                      <a:r>
                        <a:rPr lang="fr-FR" sz="1100" dirty="0"/>
                        <a:t>Groupe Scolaire S. PHINERA-HORTH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2,5</a:t>
                      </a:r>
                    </a:p>
                  </a:txBody>
                  <a:tcPr anchor="ctr"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539010"/>
                  </a:ext>
                </a:extLst>
              </a:tr>
              <a:tr h="572999">
                <a:tc>
                  <a:txBody>
                    <a:bodyPr/>
                    <a:lstStyle/>
                    <a:p>
                      <a:pPr algn="r"/>
                      <a:r>
                        <a:rPr lang="fr-FR" sz="1100" b="1" i="1" dirty="0"/>
                        <a:t>TOTAUX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i="1" dirty="0"/>
                        <a:t>1976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i="1" dirty="0"/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i="1" dirty="0"/>
                        <a:t>10,5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i="1" dirty="0"/>
                        <a:t>10,5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952874"/>
                  </a:ext>
                </a:extLst>
              </a:tr>
            </a:tbl>
          </a:graphicData>
        </a:graphic>
      </p:graphicFrame>
      <p:sp>
        <p:nvSpPr>
          <p:cNvPr id="34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 txBox="1">
            <a:spLocks/>
          </p:cNvSpPr>
          <p:nvPr/>
        </p:nvSpPr>
        <p:spPr>
          <a:xfrm>
            <a:off x="2312563" y="571107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tx1"/>
                </a:solidFill>
              </a:rPr>
              <a:t>Collège Gérard HOLDER au 06/03/2023 = 58 divisions et 1. 283 élèves (310 sixièmes) 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5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9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>
                <a:solidFill>
                  <a:schemeClr val="tx1"/>
                </a:solidFill>
              </a:rPr>
              <a:t>Comité de Pilotage – collège HOLDER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7F306C-082D-782F-8777-67960D4F400E}"/>
              </a:ext>
            </a:extLst>
          </p:cNvPr>
          <p:cNvSpPr txBox="1">
            <a:spLocks/>
          </p:cNvSpPr>
          <p:nvPr/>
        </p:nvSpPr>
        <p:spPr>
          <a:xfrm>
            <a:off x="773133" y="1521580"/>
            <a:ext cx="8596668" cy="7049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      Bilan des actions engagées</a:t>
            </a:r>
            <a:b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20A6301-FE31-E625-CEA2-7091771A4639}"/>
              </a:ext>
            </a:extLst>
          </p:cNvPr>
          <p:cNvSpPr txBox="1">
            <a:spLocks/>
          </p:cNvSpPr>
          <p:nvPr/>
        </p:nvSpPr>
        <p:spPr>
          <a:xfrm>
            <a:off x="2305466" y="183846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a)	Participation commune aux projets du 1er degré</a:t>
            </a:r>
          </a:p>
          <a:p>
            <a:endParaRPr lang="fr-FR" dirty="0"/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74FAD1D0-F5DB-3568-5CCA-D1D38442E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9701"/>
              </p:ext>
            </p:extLst>
          </p:nvPr>
        </p:nvGraphicFramePr>
        <p:xfrm>
          <a:off x="773133" y="2672574"/>
          <a:ext cx="8596312" cy="3165293"/>
        </p:xfrm>
        <a:graphic>
          <a:graphicData uri="http://schemas.openxmlformats.org/drawingml/2006/table">
            <a:tbl>
              <a:tblPr firstRow="1" firstCol="1" bandRow="1"/>
              <a:tblGrid>
                <a:gridCol w="4203244">
                  <a:extLst>
                    <a:ext uri="{9D8B030D-6E8A-4147-A177-3AD203B41FA5}">
                      <a16:colId xmlns:a16="http://schemas.microsoft.com/office/drawing/2014/main" val="1014822628"/>
                    </a:ext>
                  </a:extLst>
                </a:gridCol>
                <a:gridCol w="2216256">
                  <a:extLst>
                    <a:ext uri="{9D8B030D-6E8A-4147-A177-3AD203B41FA5}">
                      <a16:colId xmlns:a16="http://schemas.microsoft.com/office/drawing/2014/main" val="730036336"/>
                    </a:ext>
                  </a:extLst>
                </a:gridCol>
                <a:gridCol w="2176812">
                  <a:extLst>
                    <a:ext uri="{9D8B030D-6E8A-4147-A177-3AD203B41FA5}">
                      <a16:colId xmlns:a16="http://schemas.microsoft.com/office/drawing/2014/main" val="3154213956"/>
                    </a:ext>
                  </a:extLst>
                </a:gridCol>
              </a:tblGrid>
              <a:tr h="43109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 élémentaire Jean Macé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</a:t>
                      </a:r>
                      <a:r>
                        <a:rPr lang="fr-FR" sz="1400" b="1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Directrice : Mme ROSIER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664782"/>
                  </a:ext>
                </a:extLst>
              </a:tr>
              <a:tr h="540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Projets</a:t>
                      </a: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Professeurs du collège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Professeurs des écoles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769632"/>
                  </a:ext>
                </a:extLst>
              </a:tr>
              <a:tr h="446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1/Rencontres sportives : cross – biathlon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PASTRE- BERGEZ – DENEEF - LEBIHAN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084356"/>
                  </a:ext>
                </a:extLst>
              </a:tr>
              <a:tr h="457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2/Technologie/ arts visuels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PASTRE- BERGEZ – DENEEF - LEBIHAN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Ecole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302863"/>
                  </a:ext>
                </a:extLst>
              </a:tr>
              <a:tr h="409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3/Web radio sur la journée du créole avec les élèves de SEGPA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DIEUJUSTE (Documentaliste)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MATHURIN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467284"/>
                  </a:ext>
                </a:extLst>
              </a:tr>
              <a:tr h="409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 Concours « Ti DOKO KA LI » avec les élèves de SEGPA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Collège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860817"/>
                  </a:ext>
                </a:extLst>
              </a:tr>
              <a:tr h="409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 Jardin créole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PAVILLA- ROUSSEL - MATHURIN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830417"/>
                  </a:ext>
                </a:extLst>
              </a:tr>
            </a:tbl>
          </a:graphicData>
        </a:graphic>
      </p:graphicFrame>
      <p:pic>
        <p:nvPicPr>
          <p:cNvPr id="19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0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>
                <a:solidFill>
                  <a:schemeClr val="tx1"/>
                </a:solidFill>
              </a:rPr>
              <a:t>Comité de Pilotage – collège HOLDER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7F306C-082D-782F-8777-67960D4F400E}"/>
              </a:ext>
            </a:extLst>
          </p:cNvPr>
          <p:cNvSpPr txBox="1">
            <a:spLocks/>
          </p:cNvSpPr>
          <p:nvPr/>
        </p:nvSpPr>
        <p:spPr>
          <a:xfrm>
            <a:off x="773133" y="1521580"/>
            <a:ext cx="8596668" cy="7049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      Bilan des actions engagées</a:t>
            </a:r>
            <a:b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20A6301-FE31-E625-CEA2-7091771A4639}"/>
              </a:ext>
            </a:extLst>
          </p:cNvPr>
          <p:cNvSpPr txBox="1">
            <a:spLocks/>
          </p:cNvSpPr>
          <p:nvPr/>
        </p:nvSpPr>
        <p:spPr>
          <a:xfrm>
            <a:off x="2305466" y="183846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a)	Participation commune aux projets du 1er degré</a:t>
            </a:r>
          </a:p>
          <a:p>
            <a:endParaRPr lang="fr-FR" dirty="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F8AAF09F-85DC-5AB7-673B-B74BD463B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73947"/>
              </p:ext>
            </p:extLst>
          </p:nvPr>
        </p:nvGraphicFramePr>
        <p:xfrm>
          <a:off x="1266576" y="2240560"/>
          <a:ext cx="7346466" cy="3818398"/>
        </p:xfrm>
        <a:graphic>
          <a:graphicData uri="http://schemas.openxmlformats.org/drawingml/2006/table">
            <a:tbl>
              <a:tblPr firstRow="1" firstCol="1" bandRow="1"/>
              <a:tblGrid>
                <a:gridCol w="3610236">
                  <a:extLst>
                    <a:ext uri="{9D8B030D-6E8A-4147-A177-3AD203B41FA5}">
                      <a16:colId xmlns:a16="http://schemas.microsoft.com/office/drawing/2014/main" val="253024543"/>
                    </a:ext>
                  </a:extLst>
                </a:gridCol>
                <a:gridCol w="1877827">
                  <a:extLst>
                    <a:ext uri="{9D8B030D-6E8A-4147-A177-3AD203B41FA5}">
                      <a16:colId xmlns:a16="http://schemas.microsoft.com/office/drawing/2014/main" val="2190761275"/>
                    </a:ext>
                  </a:extLst>
                </a:gridCol>
                <a:gridCol w="1858403">
                  <a:extLst>
                    <a:ext uri="{9D8B030D-6E8A-4147-A177-3AD203B41FA5}">
                      <a16:colId xmlns:a16="http://schemas.microsoft.com/office/drawing/2014/main" val="3760068738"/>
                    </a:ext>
                  </a:extLst>
                </a:gridCol>
              </a:tblGrid>
              <a:tr h="25142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b="1" u="sng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Groupe scolaire </a:t>
                      </a:r>
                      <a:r>
                        <a:rPr lang="fr-FR" sz="1500" b="1" u="sng" dirty="0" err="1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Phinéra-Horth</a:t>
                      </a:r>
                      <a:r>
                        <a:rPr lang="fr-FR" sz="1500" b="1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fr-FR" sz="1500" b="1" u="sng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Directeur : M. BEUZE</a:t>
                      </a:r>
                      <a:r>
                        <a:rPr lang="fr-FR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11218"/>
                  </a:ext>
                </a:extLst>
              </a:tr>
              <a:tr h="474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Professeurs du collège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Professeurs des écoles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3548"/>
                  </a:ext>
                </a:extLst>
              </a:tr>
              <a:tr h="765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1/Immersion totale au collège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CPE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CHEN-SEN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BALHIT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LIT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248390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2/Initiation aux logiciels : GEOGEBRA-SCRATCH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EMILIEN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CHEN-SEN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BALHIT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89083"/>
                  </a:ext>
                </a:extLst>
              </a:tr>
              <a:tr h="474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3/Initiation au portugais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PAVILLA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CHEN-SEN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934522"/>
                  </a:ext>
                </a:extLst>
              </a:tr>
              <a:tr h="374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 Participation au conseil de vie collégienne (thème à définir)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CHEN-SEN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506899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 Sur la trace des amérindiens-visites et expositions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FLEURENCOIS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LITAMPHA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176205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6/Concours du jeune citoyen</a:t>
                      </a: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FLEURENCOIS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LITAMPHA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7" marR="56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934698"/>
                  </a:ext>
                </a:extLst>
              </a:tr>
            </a:tbl>
          </a:graphicData>
        </a:graphic>
      </p:graphicFrame>
      <p:pic>
        <p:nvPicPr>
          <p:cNvPr id="17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9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>
                <a:solidFill>
                  <a:schemeClr val="tx1"/>
                </a:solidFill>
              </a:rPr>
              <a:t>Comité de Pilotage – collège HOLDER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7F306C-082D-782F-8777-67960D4F400E}"/>
              </a:ext>
            </a:extLst>
          </p:cNvPr>
          <p:cNvSpPr txBox="1">
            <a:spLocks/>
          </p:cNvSpPr>
          <p:nvPr/>
        </p:nvSpPr>
        <p:spPr>
          <a:xfrm>
            <a:off x="773133" y="1521580"/>
            <a:ext cx="8596668" cy="7049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      Bilan des actions engagées</a:t>
            </a:r>
            <a:b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20A6301-FE31-E625-CEA2-7091771A4639}"/>
              </a:ext>
            </a:extLst>
          </p:cNvPr>
          <p:cNvSpPr txBox="1">
            <a:spLocks/>
          </p:cNvSpPr>
          <p:nvPr/>
        </p:nvSpPr>
        <p:spPr>
          <a:xfrm>
            <a:off x="2305466" y="183846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a)	Participation commune aux projets du 1er degré</a:t>
            </a:r>
          </a:p>
          <a:p>
            <a:endParaRPr lang="fr-FR" dirty="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1B1FCF99-B770-332A-88BF-3547491B6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09738"/>
              </p:ext>
            </p:extLst>
          </p:nvPr>
        </p:nvGraphicFramePr>
        <p:xfrm>
          <a:off x="677863" y="2340349"/>
          <a:ext cx="8596312" cy="3622584"/>
        </p:xfrm>
        <a:graphic>
          <a:graphicData uri="http://schemas.openxmlformats.org/drawingml/2006/table">
            <a:tbl>
              <a:tblPr firstRow="1" firstCol="1" bandRow="1"/>
              <a:tblGrid>
                <a:gridCol w="4242352">
                  <a:extLst>
                    <a:ext uri="{9D8B030D-6E8A-4147-A177-3AD203B41FA5}">
                      <a16:colId xmlns:a16="http://schemas.microsoft.com/office/drawing/2014/main" val="4061599073"/>
                    </a:ext>
                  </a:extLst>
                </a:gridCol>
                <a:gridCol w="2176034">
                  <a:extLst>
                    <a:ext uri="{9D8B030D-6E8A-4147-A177-3AD203B41FA5}">
                      <a16:colId xmlns:a16="http://schemas.microsoft.com/office/drawing/2014/main" val="3944625838"/>
                    </a:ext>
                  </a:extLst>
                </a:gridCol>
                <a:gridCol w="2177926">
                  <a:extLst>
                    <a:ext uri="{9D8B030D-6E8A-4147-A177-3AD203B41FA5}">
                      <a16:colId xmlns:a16="http://schemas.microsoft.com/office/drawing/2014/main" val="1820354854"/>
                    </a:ext>
                  </a:extLst>
                </a:gridCol>
              </a:tblGrid>
              <a:tr h="54423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u="sng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 élémentaire Henri AGARANDE </a:t>
                      </a:r>
                      <a:r>
                        <a:rPr lang="fr-FR" sz="1400" b="1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</a:t>
                      </a:r>
                      <a:r>
                        <a:rPr lang="fr-FR" sz="1400" b="1" u="sng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Directeur : M. GUIARD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093500"/>
                  </a:ext>
                </a:extLst>
              </a:tr>
              <a:tr h="492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Professeurs du collège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Professeurs des écoles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587725"/>
                  </a:ext>
                </a:extLst>
              </a:tr>
              <a:tr h="307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1/Concours de poésie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DORR – Mme DIEUJUSTE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Mme GARROS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808960"/>
                  </a:ext>
                </a:extLst>
              </a:tr>
              <a:tr h="492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2/Visites SVT TECHNOLOGIE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BERGEZ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Ecole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112715"/>
                  </a:ext>
                </a:extLst>
              </a:tr>
              <a:tr h="492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3/Jardinage et cuisine avec les élèves de SEGPA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CESPEDES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Ecole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53249"/>
                  </a:ext>
                </a:extLst>
              </a:tr>
              <a:tr h="800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 Eveil aux langues pour éviter la passivité des élèves (les mettre acteurs)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BRAGA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CM2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995331"/>
                  </a:ext>
                </a:extLst>
              </a:tr>
              <a:tr h="492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 Course d’orientation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LEBON/Mme GUIIDETTY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/Mr LEFORT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0" marR="6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834929"/>
                  </a:ext>
                </a:extLst>
              </a:tr>
            </a:tbl>
          </a:graphicData>
        </a:graphic>
      </p:graphicFrame>
      <p:pic>
        <p:nvPicPr>
          <p:cNvPr id="17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8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>
                <a:solidFill>
                  <a:schemeClr val="tx1"/>
                </a:solidFill>
              </a:rPr>
              <a:t>Comité de Pilotage – collège HOLDER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7F306C-082D-782F-8777-67960D4F400E}"/>
              </a:ext>
            </a:extLst>
          </p:cNvPr>
          <p:cNvSpPr txBox="1">
            <a:spLocks/>
          </p:cNvSpPr>
          <p:nvPr/>
        </p:nvSpPr>
        <p:spPr>
          <a:xfrm>
            <a:off x="773133" y="1521580"/>
            <a:ext cx="8596668" cy="7049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      Bilan des actions engagées</a:t>
            </a:r>
            <a:b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20A6301-FE31-E625-CEA2-7091771A4639}"/>
              </a:ext>
            </a:extLst>
          </p:cNvPr>
          <p:cNvSpPr txBox="1">
            <a:spLocks/>
          </p:cNvSpPr>
          <p:nvPr/>
        </p:nvSpPr>
        <p:spPr>
          <a:xfrm>
            <a:off x="2305466" y="183846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a)	Participation commune aux projets du 1er degré</a:t>
            </a:r>
          </a:p>
          <a:p>
            <a:endParaRPr lang="fr-FR" dirty="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89060911-15E4-49BD-5CB4-105724EC1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661947"/>
              </p:ext>
            </p:extLst>
          </p:nvPr>
        </p:nvGraphicFramePr>
        <p:xfrm>
          <a:off x="677863" y="2232769"/>
          <a:ext cx="8596312" cy="3652521"/>
        </p:xfrm>
        <a:graphic>
          <a:graphicData uri="http://schemas.openxmlformats.org/drawingml/2006/table">
            <a:tbl>
              <a:tblPr firstRow="1" firstCol="1" bandRow="1"/>
              <a:tblGrid>
                <a:gridCol w="4195015">
                  <a:extLst>
                    <a:ext uri="{9D8B030D-6E8A-4147-A177-3AD203B41FA5}">
                      <a16:colId xmlns:a16="http://schemas.microsoft.com/office/drawing/2014/main" val="2780745016"/>
                    </a:ext>
                  </a:extLst>
                </a:gridCol>
                <a:gridCol w="2218599">
                  <a:extLst>
                    <a:ext uri="{9D8B030D-6E8A-4147-A177-3AD203B41FA5}">
                      <a16:colId xmlns:a16="http://schemas.microsoft.com/office/drawing/2014/main" val="275667011"/>
                    </a:ext>
                  </a:extLst>
                </a:gridCol>
                <a:gridCol w="2182698">
                  <a:extLst>
                    <a:ext uri="{9D8B030D-6E8A-4147-A177-3AD203B41FA5}">
                      <a16:colId xmlns:a16="http://schemas.microsoft.com/office/drawing/2014/main" val="3689783661"/>
                    </a:ext>
                  </a:extLst>
                </a:gridCol>
              </a:tblGrid>
              <a:tr h="11377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b="1" u="sng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 élémentaire Henriette BERNUDE</a:t>
                      </a:r>
                      <a:r>
                        <a:rPr lang="fr-FR" sz="1300" b="1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</a:t>
                      </a:r>
                      <a:r>
                        <a:rPr lang="fr-FR" sz="1300" b="1" u="sng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Directrice : Mme ROBERT</a:t>
                      </a:r>
                      <a:endParaRPr lang="fr-FR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51808"/>
                  </a:ext>
                </a:extLst>
              </a:tr>
              <a:tr h="389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Professeurs du collège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Professeurs des écoles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485545"/>
                  </a:ext>
                </a:extLst>
              </a:tr>
              <a:tr h="651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1/Visite du collège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PHINERA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METELLUS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LOUIMET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599664"/>
                  </a:ext>
                </a:extLst>
              </a:tr>
              <a:tr h="360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2/Connaître les insectes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CEFBER/Mme DESPAGNE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117913"/>
                  </a:ext>
                </a:extLst>
              </a:tr>
              <a:tr h="392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3/Aide à l’utilisation et à l’exploitation des outils numériques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Coordonnateur de discipline : M. BERGEZ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Enseignants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72855"/>
                  </a:ext>
                </a:extLst>
              </a:tr>
              <a:tr h="651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 Découverte du CDI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DIEUJUSTE (documentaliste)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PHINERA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METELLUS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LOUIMET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127333"/>
                  </a:ext>
                </a:extLst>
              </a:tr>
              <a:tr h="651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 Associer une classe de CM2 à une classe de 6</a:t>
                      </a:r>
                      <a:r>
                        <a:rPr lang="fr-FR" sz="11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pour mutualiser les moyens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Mr PHINERA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METELLUS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LOUIMET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418267"/>
                  </a:ext>
                </a:extLst>
              </a:tr>
            </a:tbl>
          </a:graphicData>
        </a:graphic>
      </p:graphicFrame>
      <p:pic>
        <p:nvPicPr>
          <p:cNvPr id="17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05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8105B-B2FD-CBFB-E57D-BD04EA74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Coordonnatrice REP+ : Madame HO WEN SZE Nora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92DC-E687-EEDF-C40A-BD667821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E915F-78A1-2ED7-BB73-6F49449C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73" y="344094"/>
            <a:ext cx="1058978" cy="7044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B07C03-E33F-27E4-7CFC-1613EE9C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9" y="327490"/>
            <a:ext cx="4491317" cy="737680"/>
          </a:xfrm>
          <a:prstGeom prst="rect">
            <a:avLst/>
          </a:prstGeom>
        </p:spPr>
      </p:pic>
      <p:pic>
        <p:nvPicPr>
          <p:cNvPr id="10" name="Image 9" descr="2017_nouveau_logo_academie_Guya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035" y="-28204"/>
            <a:ext cx="895264" cy="1296670"/>
          </a:xfrm>
          <a:prstGeom prst="rect">
            <a:avLst/>
          </a:prstGeom>
        </p:spPr>
      </p:pic>
      <p:pic>
        <p:nvPicPr>
          <p:cNvPr id="11" name="Image 10" descr="https://upload.wikimedia.org/wikipedia/fr/3/34/Guyane_(collectivit%C3%A9_territoriale)_logo_2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442" y="313255"/>
            <a:ext cx="963045" cy="6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0" y="466791"/>
            <a:ext cx="919508" cy="608710"/>
          </a:xfrm>
          <a:prstGeom prst="rect">
            <a:avLst/>
          </a:prstGeom>
        </p:spPr>
      </p:pic>
      <p:sp>
        <p:nvSpPr>
          <p:cNvPr id="13" name="Titre 6">
            <a:extLst>
              <a:ext uri="{FF2B5EF4-FFF2-40B4-BE49-F238E27FC236}">
                <a16:creationId xmlns:a16="http://schemas.microsoft.com/office/drawing/2014/main" id="{619EF576-0823-B105-247C-51C27D3AA654}"/>
              </a:ext>
            </a:extLst>
          </p:cNvPr>
          <p:cNvSpPr txBox="1">
            <a:spLocks/>
          </p:cNvSpPr>
          <p:nvPr/>
        </p:nvSpPr>
        <p:spPr>
          <a:xfrm>
            <a:off x="1894363" y="1268466"/>
            <a:ext cx="6790266" cy="283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>
                <a:solidFill>
                  <a:schemeClr val="tx1"/>
                </a:solidFill>
              </a:rPr>
              <a:t>Comité de Pilotage – collège HOLDER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7F306C-082D-782F-8777-67960D4F400E}"/>
              </a:ext>
            </a:extLst>
          </p:cNvPr>
          <p:cNvSpPr txBox="1">
            <a:spLocks/>
          </p:cNvSpPr>
          <p:nvPr/>
        </p:nvSpPr>
        <p:spPr>
          <a:xfrm>
            <a:off x="773133" y="1521580"/>
            <a:ext cx="8596668" cy="7049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      Bilan des actions engagées</a:t>
            </a:r>
            <a:b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20A6301-FE31-E625-CEA2-7091771A4639}"/>
              </a:ext>
            </a:extLst>
          </p:cNvPr>
          <p:cNvSpPr txBox="1">
            <a:spLocks/>
          </p:cNvSpPr>
          <p:nvPr/>
        </p:nvSpPr>
        <p:spPr>
          <a:xfrm>
            <a:off x="2305466" y="183846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a)	Participation commune aux projets du 1er degré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89060911-15E4-49BD-5CB4-105724EC1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07336"/>
              </p:ext>
            </p:extLst>
          </p:nvPr>
        </p:nvGraphicFramePr>
        <p:xfrm>
          <a:off x="1984428" y="2687301"/>
          <a:ext cx="6628006" cy="3312283"/>
        </p:xfrm>
        <a:graphic>
          <a:graphicData uri="http://schemas.openxmlformats.org/drawingml/2006/table">
            <a:tbl>
              <a:tblPr firstRow="1" firstCol="1" bandRow="1"/>
              <a:tblGrid>
                <a:gridCol w="2240607">
                  <a:extLst>
                    <a:ext uri="{9D8B030D-6E8A-4147-A177-3AD203B41FA5}">
                      <a16:colId xmlns:a16="http://schemas.microsoft.com/office/drawing/2014/main" val="2780745016"/>
                    </a:ext>
                  </a:extLst>
                </a:gridCol>
                <a:gridCol w="1624963">
                  <a:extLst>
                    <a:ext uri="{9D8B030D-6E8A-4147-A177-3AD203B41FA5}">
                      <a16:colId xmlns:a16="http://schemas.microsoft.com/office/drawing/2014/main" val="275667011"/>
                    </a:ext>
                  </a:extLst>
                </a:gridCol>
                <a:gridCol w="1381218">
                  <a:extLst>
                    <a:ext uri="{9D8B030D-6E8A-4147-A177-3AD203B41FA5}">
                      <a16:colId xmlns:a16="http://schemas.microsoft.com/office/drawing/2014/main" val="3689783661"/>
                    </a:ext>
                  </a:extLst>
                </a:gridCol>
                <a:gridCol w="1381218">
                  <a:extLst>
                    <a:ext uri="{9D8B030D-6E8A-4147-A177-3AD203B41FA5}">
                      <a16:colId xmlns:a16="http://schemas.microsoft.com/office/drawing/2014/main" val="1953036604"/>
                    </a:ext>
                  </a:extLst>
                </a:gridCol>
              </a:tblGrid>
              <a:tr h="19075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b="1" u="sng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 maternelle</a:t>
                      </a:r>
                      <a:r>
                        <a:rPr lang="fr-FR" sz="1300" b="1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</a:t>
                      </a:r>
                      <a:r>
                        <a:rPr lang="fr-FR" sz="1300" b="1" u="sng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Directrice : Mme  DAUDE</a:t>
                      </a:r>
                      <a:endParaRPr lang="fr-FR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51808"/>
                  </a:ext>
                </a:extLst>
              </a:tr>
              <a:tr h="412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Professeurs du collège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Professeurs des écoles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Observations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485545"/>
                  </a:ext>
                </a:extLst>
              </a:tr>
              <a:tr h="477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1/La journée environnement - MAI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DESPAGNE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599664"/>
                  </a:ext>
                </a:extLst>
              </a:tr>
              <a:tr h="542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2/Pique-nique et Atelier autour de l’environnement - JUIN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DESPAGNE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117913"/>
                  </a:ext>
                </a:extLst>
              </a:tr>
              <a:tr h="382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3/Résoudre des problèmes: ateliers mathématiques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OCTOBRE - JUIN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EMILIEN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72855"/>
                  </a:ext>
                </a:extLst>
              </a:tr>
              <a:tr h="613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 Développer des aptitudes motrices et confiance en soi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OCTOBRE-MAI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 de sport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127333"/>
                  </a:ext>
                </a:extLst>
              </a:tr>
              <a:tr h="410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 Le projet jardin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SEGPA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Ecole</a:t>
                      </a: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4" marR="65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637416"/>
                  </a:ext>
                </a:extLst>
              </a:tr>
            </a:tbl>
          </a:graphicData>
        </a:graphic>
      </p:graphicFrame>
      <p:pic>
        <p:nvPicPr>
          <p:cNvPr id="17" name="Picture 2" descr="CAREP - La liste des 135 réseaux REP et REP+ de l'académie de Crét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109" y="5420263"/>
            <a:ext cx="1483220" cy="12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283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615</TotalTime>
  <Words>1422</Words>
  <Application>Microsoft Office PowerPoint</Application>
  <PresentationFormat>Grand écran</PresentationFormat>
  <Paragraphs>317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Facette</vt:lpstr>
      <vt:lpstr>Comité de Pilotage du Réseau d’éducation Prioritaire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Pilotage du Réseau d’éducation Prioritaire</dc:title>
  <dc:creator>Nora HO WEN SZE</dc:creator>
  <cp:lastModifiedBy>Nora HO WEN SZE</cp:lastModifiedBy>
  <cp:revision>20</cp:revision>
  <dcterms:created xsi:type="dcterms:W3CDTF">2023-03-03T06:24:47Z</dcterms:created>
  <dcterms:modified xsi:type="dcterms:W3CDTF">2023-03-28T15:12:03Z</dcterms:modified>
</cp:coreProperties>
</file>