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82"/>
  </p:notesMasterIdLst>
  <p:sldIdLst>
    <p:sldId id="256" r:id="rId2"/>
    <p:sldId id="257" r:id="rId3"/>
    <p:sldId id="258" r:id="rId4"/>
    <p:sldId id="283" r:id="rId5"/>
    <p:sldId id="269" r:id="rId6"/>
    <p:sldId id="271" r:id="rId7"/>
    <p:sldId id="272" r:id="rId8"/>
    <p:sldId id="273" r:id="rId9"/>
    <p:sldId id="274" r:id="rId10"/>
    <p:sldId id="275" r:id="rId11"/>
    <p:sldId id="261" r:id="rId12"/>
    <p:sldId id="277" r:id="rId13"/>
    <p:sldId id="282" r:id="rId14"/>
    <p:sldId id="278" r:id="rId15"/>
    <p:sldId id="280" r:id="rId16"/>
    <p:sldId id="281" r:id="rId17"/>
    <p:sldId id="284" r:id="rId18"/>
    <p:sldId id="329" r:id="rId19"/>
    <p:sldId id="330" r:id="rId20"/>
    <p:sldId id="332" r:id="rId21"/>
    <p:sldId id="288" r:id="rId22"/>
    <p:sldId id="289" r:id="rId23"/>
    <p:sldId id="290" r:id="rId24"/>
    <p:sldId id="291" r:id="rId25"/>
    <p:sldId id="333" r:id="rId26"/>
    <p:sldId id="292" r:id="rId27"/>
    <p:sldId id="293" r:id="rId28"/>
    <p:sldId id="294" r:id="rId29"/>
    <p:sldId id="295" r:id="rId30"/>
    <p:sldId id="334" r:id="rId31"/>
    <p:sldId id="296" r:id="rId32"/>
    <p:sldId id="297" r:id="rId33"/>
    <p:sldId id="298" r:id="rId34"/>
    <p:sldId id="299" r:id="rId35"/>
    <p:sldId id="300" r:id="rId36"/>
    <p:sldId id="301" r:id="rId37"/>
    <p:sldId id="302" r:id="rId38"/>
    <p:sldId id="303" r:id="rId39"/>
    <p:sldId id="335" r:id="rId40"/>
    <p:sldId id="336" r:id="rId41"/>
    <p:sldId id="310" r:id="rId42"/>
    <p:sldId id="311" r:id="rId43"/>
    <p:sldId id="312" r:id="rId44"/>
    <p:sldId id="315" r:id="rId45"/>
    <p:sldId id="316" r:id="rId46"/>
    <p:sldId id="317" r:id="rId47"/>
    <p:sldId id="318" r:id="rId48"/>
    <p:sldId id="319" r:id="rId49"/>
    <p:sldId id="320" r:id="rId50"/>
    <p:sldId id="321" r:id="rId51"/>
    <p:sldId id="322" r:id="rId52"/>
    <p:sldId id="323" r:id="rId53"/>
    <p:sldId id="324" r:id="rId54"/>
    <p:sldId id="325" r:id="rId55"/>
    <p:sldId id="326" r:id="rId56"/>
    <p:sldId id="327" r:id="rId57"/>
    <p:sldId id="304" r:id="rId58"/>
    <p:sldId id="308" r:id="rId59"/>
    <p:sldId id="309" r:id="rId60"/>
    <p:sldId id="306" r:id="rId61"/>
    <p:sldId id="307" r:id="rId62"/>
    <p:sldId id="337" r:id="rId63"/>
    <p:sldId id="338" r:id="rId64"/>
    <p:sldId id="339" r:id="rId65"/>
    <p:sldId id="340" r:id="rId66"/>
    <p:sldId id="342" r:id="rId67"/>
    <p:sldId id="343" r:id="rId68"/>
    <p:sldId id="344" r:id="rId69"/>
    <p:sldId id="345" r:id="rId70"/>
    <p:sldId id="346" r:id="rId71"/>
    <p:sldId id="350" r:id="rId72"/>
    <p:sldId id="347" r:id="rId73"/>
    <p:sldId id="348" r:id="rId74"/>
    <p:sldId id="349" r:id="rId75"/>
    <p:sldId id="351" r:id="rId76"/>
    <p:sldId id="352" r:id="rId77"/>
    <p:sldId id="353" r:id="rId78"/>
    <p:sldId id="354" r:id="rId79"/>
    <p:sldId id="355" r:id="rId80"/>
    <p:sldId id="356" r:id="rId8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95110" autoAdjust="0"/>
  </p:normalViewPr>
  <p:slideViewPr>
    <p:cSldViewPr snapToGrid="0">
      <p:cViewPr varScale="1">
        <p:scale>
          <a:sx n="107" d="100"/>
          <a:sy n="107" d="100"/>
        </p:scale>
        <p:origin x="72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17792B-628A-4B5A-8FE4-7CF22041C115}" type="datetimeFigureOut">
              <a:rPr lang="fr-FR" smtClean="0"/>
              <a:t>02/10/2024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A22799-B580-4E15-AFCE-407ED6357B8E}" type="slidenum">
              <a:rPr lang="fr-FR" smtClean="0"/>
              <a:t>‹N°›</a:t>
            </a:fld>
            <a:endParaRPr lang="fr-FR"/>
          </a:p>
        </p:txBody>
      </p:sp>
    </p:spTree>
    <p:extLst>
      <p:ext uri="{BB962C8B-B14F-4D97-AF65-F5344CB8AC3E}">
        <p14:creationId xmlns:p14="http://schemas.microsoft.com/office/powerpoint/2010/main" val="17572829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AA22799-B580-4E15-AFCE-407ED6357B8E}" type="slidenum">
              <a:rPr lang="fr-FR" smtClean="0"/>
              <a:t>80</a:t>
            </a:fld>
            <a:endParaRPr lang="fr-FR"/>
          </a:p>
        </p:txBody>
      </p:sp>
    </p:spTree>
    <p:extLst>
      <p:ext uri="{BB962C8B-B14F-4D97-AF65-F5344CB8AC3E}">
        <p14:creationId xmlns:p14="http://schemas.microsoft.com/office/powerpoint/2010/main" val="3937440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fr-FR"/>
              <a:t>Modifiez le style du titre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Date Placeholder 2"/>
          <p:cNvSpPr>
            <a:spLocks noGrp="1"/>
          </p:cNvSpPr>
          <p:nvPr>
            <p:ph type="dt" sz="half" idx="10"/>
          </p:nvPr>
        </p:nvSpPr>
        <p:spPr/>
        <p:txBody>
          <a:bodyPr/>
          <a:lstStyle/>
          <a:p>
            <a:fld id="{B61BEF0D-F0BB-DE4B-95CE-6DB70DBA9567}" type="datetimeFigureOut">
              <a:rPr lang="en-US" dirty="0"/>
              <a:pPr/>
              <a:t>10/2/2024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fr-FR"/>
              <a:t>Modifiez le style du titre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fr-FR"/>
              <a:t>Modifiez le style du titre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fr-FR"/>
              <a:t>Modifier les styles du texte du masque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fr-FR"/>
              <a:t>Modifier les styles du texte du masque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ct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fr-FR"/>
              <a:t>Modifiez le style du titre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fr-FR"/>
              <a:t>Modifiez le style du titre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10/2/2024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4212" y="685799"/>
            <a:ext cx="8850486" cy="1284317"/>
          </a:xfrm>
        </p:spPr>
        <p:txBody>
          <a:bodyPr>
            <a:normAutofit/>
          </a:bodyPr>
          <a:lstStyle/>
          <a:p>
            <a:r>
              <a:rPr lang="fr-FR" dirty="0"/>
              <a:t>LA HIERARCHIE DES NORMES</a:t>
            </a:r>
          </a:p>
        </p:txBody>
      </p:sp>
      <p:sp>
        <p:nvSpPr>
          <p:cNvPr id="3" name="Sous-titre 2"/>
          <p:cNvSpPr>
            <a:spLocks noGrp="1"/>
          </p:cNvSpPr>
          <p:nvPr>
            <p:ph type="subTitle" idx="1"/>
          </p:nvPr>
        </p:nvSpPr>
        <p:spPr/>
        <p:txBody>
          <a:bodyPr/>
          <a:lstStyle/>
          <a:p>
            <a:r>
              <a:rPr lang="fr-FR" dirty="0">
                <a:solidFill>
                  <a:schemeClr val="tx1"/>
                </a:solidFill>
                <a:latin typeface="Times New Roman" panose="02020603050405020304" pitchFamily="18" charset="0"/>
                <a:cs typeface="Times New Roman" panose="02020603050405020304" pitchFamily="18" charset="0"/>
              </a:rPr>
              <a:t>Mercredi 02 octobre 2024</a:t>
            </a:r>
          </a:p>
          <a:p>
            <a:r>
              <a:rPr lang="fr-FR" dirty="0">
                <a:solidFill>
                  <a:schemeClr val="tx1"/>
                </a:solidFill>
                <a:latin typeface="Times New Roman" panose="02020603050405020304" pitchFamily="18" charset="0"/>
                <a:cs typeface="Times New Roman" panose="02020603050405020304" pitchFamily="18" charset="0"/>
              </a:rPr>
              <a:t>Académie de Guyane</a:t>
            </a:r>
          </a:p>
          <a:p>
            <a:r>
              <a:rPr lang="fr-FR" dirty="0">
                <a:solidFill>
                  <a:schemeClr val="tx1"/>
                </a:solidFill>
                <a:latin typeface="Times New Roman" panose="02020603050405020304" pitchFamily="18" charset="0"/>
                <a:cs typeface="Times New Roman" panose="02020603050405020304" pitchFamily="18" charset="0"/>
              </a:rPr>
              <a:t>DEFS/SAJ</a:t>
            </a:r>
          </a:p>
          <a:p>
            <a:r>
              <a:rPr lang="fr-FR" dirty="0">
                <a:solidFill>
                  <a:schemeClr val="tx1"/>
                </a:solidFill>
                <a:latin typeface="Times New Roman" panose="02020603050405020304" pitchFamily="18" charset="0"/>
                <a:cs typeface="Times New Roman" panose="02020603050405020304" pitchFamily="18" charset="0"/>
              </a:rPr>
              <a:t>saj@ac-guyane.fr</a:t>
            </a:r>
          </a:p>
        </p:txBody>
      </p:sp>
    </p:spTree>
    <p:extLst>
      <p:ext uri="{BB962C8B-B14F-4D97-AF65-F5344CB8AC3E}">
        <p14:creationId xmlns:p14="http://schemas.microsoft.com/office/powerpoint/2010/main" val="2943066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2" y="685800"/>
            <a:ext cx="11252864" cy="5956069"/>
          </a:xfrm>
        </p:spPr>
        <p:txBody>
          <a:bodyPr>
            <a:noAutofit/>
          </a:bodyPr>
          <a:lstStyle/>
          <a:p>
            <a:r>
              <a:rPr lang="fr-FR" sz="3200" dirty="0">
                <a:solidFill>
                  <a:schemeClr val="tx1"/>
                </a:solidFill>
                <a:latin typeface="Times New Roman" panose="02020603050405020304" pitchFamily="18" charset="0"/>
                <a:cs typeface="Times New Roman" panose="02020603050405020304" pitchFamily="18" charset="0"/>
              </a:rPr>
              <a:t>Par l’extension progressive tant du bloc de constitutionnalité que des conditions de sa saisine, le Conseil Constitutionnel s’est ainsi érigé en garant de l’État de droit.</a:t>
            </a:r>
            <a:endParaRPr lang="fr-FR"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7748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42895" y="112222"/>
            <a:ext cx="11169737" cy="6313516"/>
          </a:xfrm>
        </p:spPr>
        <p:txBody>
          <a:bodyPr>
            <a:normAutofit/>
          </a:bodyPr>
          <a:lstStyle/>
          <a:p>
            <a:pPr algn="ctr"/>
            <a:r>
              <a:rPr lang="fr-FR" sz="3200" b="1" u="sng" dirty="0">
                <a:solidFill>
                  <a:schemeClr val="tx1"/>
                </a:solidFill>
                <a:latin typeface="Times New Roman" panose="02020603050405020304" pitchFamily="18" charset="0"/>
                <a:cs typeface="Times New Roman" panose="02020603050405020304" pitchFamily="18" charset="0"/>
              </a:rPr>
              <a:t>II-	Le bloc de </a:t>
            </a:r>
            <a:r>
              <a:rPr lang="fr-FR" sz="3200" b="1" u="sng" dirty="0" err="1">
                <a:solidFill>
                  <a:schemeClr val="tx1"/>
                </a:solidFill>
                <a:latin typeface="Times New Roman" panose="02020603050405020304" pitchFamily="18" charset="0"/>
                <a:cs typeface="Times New Roman" panose="02020603050405020304" pitchFamily="18" charset="0"/>
              </a:rPr>
              <a:t>conventionnalité</a:t>
            </a:r>
            <a:endParaRPr lang="fr-FR" sz="3200" b="1" u="sng" dirty="0">
              <a:solidFill>
                <a:schemeClr val="tx1"/>
              </a:solidFill>
              <a:latin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2392074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2" y="685800"/>
            <a:ext cx="11136486" cy="5839691"/>
          </a:xfrm>
        </p:spPr>
        <p:txBody>
          <a:bodyPr>
            <a:noAutofit/>
          </a:bodyPr>
          <a:lstStyle/>
          <a:p>
            <a:r>
              <a:rPr lang="fr-FR" sz="3200" dirty="0">
                <a:solidFill>
                  <a:schemeClr val="tx1"/>
                </a:solidFill>
                <a:latin typeface="Times New Roman" panose="02020603050405020304" pitchFamily="18" charset="0"/>
                <a:cs typeface="Times New Roman" panose="02020603050405020304" pitchFamily="18" charset="0"/>
              </a:rPr>
              <a:t> L'article 55 de la Constitution française dispose que les traités internationaux ont une valeur supérieure à la loi.</a:t>
            </a:r>
          </a:p>
          <a:p>
            <a:pPr algn="just"/>
            <a:r>
              <a:rPr lang="fr-FR" sz="3200" dirty="0">
                <a:solidFill>
                  <a:schemeClr val="tx1"/>
                </a:solidFill>
                <a:latin typeface="Times New Roman" panose="02020603050405020304" pitchFamily="18" charset="0"/>
                <a:cs typeface="Times New Roman" panose="02020603050405020304" pitchFamily="18" charset="0"/>
              </a:rPr>
              <a:t> "Les traités ou accords régulièrement ratifiés ou approuvés ont, dès leur publication, une autorité supérieure à celle des lois, sous réserve, pour chaque accord ou traité, de son application par l'autre partie." </a:t>
            </a:r>
          </a:p>
        </p:txBody>
      </p:sp>
    </p:spTree>
    <p:extLst>
      <p:ext uri="{BB962C8B-B14F-4D97-AF65-F5344CB8AC3E}">
        <p14:creationId xmlns:p14="http://schemas.microsoft.com/office/powerpoint/2010/main" val="312207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2" y="685800"/>
            <a:ext cx="11178050" cy="5881255"/>
          </a:xfrm>
        </p:spPr>
        <p:txBody>
          <a:bodyPr/>
          <a:lstStyle/>
          <a:p>
            <a:pPr algn="just"/>
            <a:r>
              <a:rPr lang="fr-FR" sz="3200" dirty="0">
                <a:solidFill>
                  <a:schemeClr val="tx1"/>
                </a:solidFill>
                <a:latin typeface="Times New Roman" panose="02020603050405020304" pitchFamily="18" charset="0"/>
                <a:cs typeface="Times New Roman" panose="02020603050405020304" pitchFamily="18" charset="0"/>
              </a:rPr>
              <a:t>Le contrôle de </a:t>
            </a:r>
            <a:r>
              <a:rPr lang="fr-FR" sz="3200" dirty="0" err="1">
                <a:solidFill>
                  <a:schemeClr val="tx1"/>
                </a:solidFill>
                <a:latin typeface="Times New Roman" panose="02020603050405020304" pitchFamily="18" charset="0"/>
                <a:cs typeface="Times New Roman" panose="02020603050405020304" pitchFamily="18" charset="0"/>
              </a:rPr>
              <a:t>conventionnalité</a:t>
            </a:r>
            <a:r>
              <a:rPr lang="fr-FR" sz="3200" dirty="0">
                <a:solidFill>
                  <a:schemeClr val="tx1"/>
                </a:solidFill>
                <a:latin typeface="Times New Roman" panose="02020603050405020304" pitchFamily="18" charset="0"/>
                <a:cs typeface="Times New Roman" panose="02020603050405020304" pitchFamily="18" charset="0"/>
              </a:rPr>
              <a:t> est un contrôle de la loi par rapport à une norme supérieure de même nature que le contrôle de constitutionnalité (par rapport à la Constitution).</a:t>
            </a:r>
            <a:endParaRPr lang="fr-FR" dirty="0"/>
          </a:p>
        </p:txBody>
      </p:sp>
    </p:spTree>
    <p:extLst>
      <p:ext uri="{BB962C8B-B14F-4D97-AF65-F5344CB8AC3E}">
        <p14:creationId xmlns:p14="http://schemas.microsoft.com/office/powerpoint/2010/main" val="3229737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133004"/>
            <a:ext cx="11194675" cy="6442363"/>
          </a:xfrm>
        </p:spPr>
        <p:txBody>
          <a:bodyPr>
            <a:noAutofit/>
          </a:bodyPr>
          <a:lstStyle/>
          <a:p>
            <a:pPr algn="just"/>
            <a:r>
              <a:rPr lang="fr-FR" sz="3200" dirty="0">
                <a:solidFill>
                  <a:schemeClr val="tx1"/>
                </a:solidFill>
                <a:latin typeface="Times New Roman" panose="02020603050405020304" pitchFamily="18" charset="0"/>
                <a:cs typeface="Times New Roman" panose="02020603050405020304" pitchFamily="18" charset="0"/>
              </a:rPr>
              <a:t>Depuis sa décision du 15 janvier 1975 relative à la loi Veil, le Conseil constitutionnel a considéré que le contrôle du respect par la loi des conventions internationales n'était pas dans ses attributions.</a:t>
            </a:r>
          </a:p>
          <a:p>
            <a:pPr algn="just"/>
            <a:r>
              <a:rPr lang="fr-FR" sz="3200" dirty="0">
                <a:solidFill>
                  <a:schemeClr val="tx1"/>
                </a:solidFill>
                <a:latin typeface="Times New Roman" panose="02020603050405020304" pitchFamily="18" charset="0"/>
                <a:cs typeface="Times New Roman" panose="02020603050405020304" pitchFamily="18" charset="0"/>
              </a:rPr>
              <a:t> Le contrôle de </a:t>
            </a:r>
            <a:r>
              <a:rPr lang="fr-FR" sz="3200" dirty="0" err="1">
                <a:solidFill>
                  <a:schemeClr val="tx1"/>
                </a:solidFill>
                <a:latin typeface="Times New Roman" panose="02020603050405020304" pitchFamily="18" charset="0"/>
                <a:cs typeface="Times New Roman" panose="02020603050405020304" pitchFamily="18" charset="0"/>
              </a:rPr>
              <a:t>conventionnalité</a:t>
            </a:r>
            <a:r>
              <a:rPr lang="fr-FR" sz="3200" dirty="0">
                <a:solidFill>
                  <a:schemeClr val="tx1"/>
                </a:solidFill>
                <a:latin typeface="Times New Roman" panose="02020603050405020304" pitchFamily="18" charset="0"/>
                <a:cs typeface="Times New Roman" panose="02020603050405020304" pitchFamily="18" charset="0"/>
              </a:rPr>
              <a:t> est donc exercé par tout juge judiciaire ou juge administratif saisi par un justiciable, même si ce dernier a plutôt intérêt à saisir les tribunaux internationaux compétents quand ils existent (Cour internationale de justice, Cour européenne des droits de l'Homme, Cour de justice de l'Union européenne pour le droit de l'Union européenne).</a:t>
            </a:r>
          </a:p>
        </p:txBody>
      </p:sp>
    </p:spTree>
    <p:extLst>
      <p:ext uri="{BB962C8B-B14F-4D97-AF65-F5344CB8AC3E}">
        <p14:creationId xmlns:p14="http://schemas.microsoft.com/office/powerpoint/2010/main" val="3099194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1186363" cy="5964382"/>
          </a:xfrm>
        </p:spPr>
        <p:txBody>
          <a:bodyPr>
            <a:noAutofit/>
          </a:bodyPr>
          <a:lstStyle/>
          <a:p>
            <a:pPr algn="just"/>
            <a:r>
              <a:rPr lang="fr-FR" sz="3200" dirty="0">
                <a:solidFill>
                  <a:schemeClr val="tx1"/>
                </a:solidFill>
                <a:latin typeface="Times New Roman" panose="02020603050405020304" pitchFamily="18" charset="0"/>
                <a:cs typeface="Times New Roman" panose="02020603050405020304" pitchFamily="18" charset="0"/>
              </a:rPr>
              <a:t>Le bloc de </a:t>
            </a:r>
            <a:r>
              <a:rPr lang="fr-FR" sz="3200" dirty="0" err="1">
                <a:solidFill>
                  <a:schemeClr val="tx1"/>
                </a:solidFill>
                <a:latin typeface="Times New Roman" panose="02020603050405020304" pitchFamily="18" charset="0"/>
                <a:cs typeface="Times New Roman" panose="02020603050405020304" pitchFamily="18" charset="0"/>
              </a:rPr>
              <a:t>conventionnalité</a:t>
            </a:r>
            <a:r>
              <a:rPr lang="fr-FR" sz="3200" dirty="0">
                <a:solidFill>
                  <a:schemeClr val="tx1"/>
                </a:solidFill>
                <a:latin typeface="Times New Roman" panose="02020603050405020304" pitchFamily="18" charset="0"/>
                <a:cs typeface="Times New Roman" panose="02020603050405020304" pitchFamily="18" charset="0"/>
              </a:rPr>
              <a:t> est l'ensemble des règles de droit issues des traités et des conventions internationales, signés avec les Etats et / ou des organisations internationales. </a:t>
            </a:r>
          </a:p>
        </p:txBody>
      </p:sp>
    </p:spTree>
    <p:extLst>
      <p:ext uri="{BB962C8B-B14F-4D97-AF65-F5344CB8AC3E}">
        <p14:creationId xmlns:p14="http://schemas.microsoft.com/office/powerpoint/2010/main" val="29963377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91831" y="83127"/>
            <a:ext cx="11520554" cy="6409113"/>
          </a:xfrm>
        </p:spPr>
        <p:txBody>
          <a:bodyPr>
            <a:noAutofit/>
          </a:bodyPr>
          <a:lstStyle/>
          <a:p>
            <a:r>
              <a:rPr lang="fr-FR" sz="3200" dirty="0">
                <a:solidFill>
                  <a:schemeClr val="tx1"/>
                </a:solidFill>
                <a:latin typeface="Times New Roman" panose="02020603050405020304" pitchFamily="18" charset="0"/>
                <a:cs typeface="Times New Roman" panose="02020603050405020304" pitchFamily="18" charset="0"/>
              </a:rPr>
              <a:t>Différents types de normes constituant le bloc de </a:t>
            </a:r>
            <a:r>
              <a:rPr lang="fr-FR" sz="3200" dirty="0" err="1">
                <a:solidFill>
                  <a:schemeClr val="tx1"/>
                </a:solidFill>
                <a:latin typeface="Times New Roman" panose="02020603050405020304" pitchFamily="18" charset="0"/>
                <a:cs typeface="Times New Roman" panose="02020603050405020304" pitchFamily="18" charset="0"/>
              </a:rPr>
              <a:t>conventionnalité</a:t>
            </a:r>
            <a:r>
              <a:rPr lang="fr-FR" sz="3200" dirty="0">
                <a:solidFill>
                  <a:schemeClr val="tx1"/>
                </a:solidFill>
                <a:latin typeface="Times New Roman" panose="02020603050405020304" pitchFamily="18" charset="0"/>
                <a:cs typeface="Times New Roman" panose="02020603050405020304" pitchFamily="18" charset="0"/>
              </a:rPr>
              <a:t> :</a:t>
            </a:r>
          </a:p>
          <a:p>
            <a:r>
              <a:rPr lang="fr-FR" sz="3200" dirty="0">
                <a:solidFill>
                  <a:schemeClr val="tx1"/>
                </a:solidFill>
                <a:latin typeface="Times New Roman" panose="02020603050405020304" pitchFamily="18" charset="0"/>
                <a:cs typeface="Times New Roman" panose="02020603050405020304" pitchFamily="18" charset="0"/>
              </a:rPr>
              <a:t>1/ celles issues du droit international : traités et accords internationaux, dont la Convention européenne des droits de l'Homme,</a:t>
            </a:r>
          </a:p>
          <a:p>
            <a:r>
              <a:rPr lang="fr-FR" sz="3200" dirty="0">
                <a:solidFill>
                  <a:schemeClr val="tx1"/>
                </a:solidFill>
                <a:latin typeface="Times New Roman" panose="02020603050405020304" pitchFamily="18" charset="0"/>
                <a:cs typeface="Times New Roman" panose="02020603050405020304" pitchFamily="18" charset="0"/>
              </a:rPr>
              <a:t> 2/ les normes de l'Union européenne (traités et dérivés, règlements et directives communautaires).</a:t>
            </a:r>
          </a:p>
        </p:txBody>
      </p:sp>
    </p:spTree>
    <p:extLst>
      <p:ext uri="{BB962C8B-B14F-4D97-AF65-F5344CB8AC3E}">
        <p14:creationId xmlns:p14="http://schemas.microsoft.com/office/powerpoint/2010/main" val="1821217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2" y="204282"/>
            <a:ext cx="11144622" cy="6213144"/>
          </a:xfrm>
        </p:spPr>
        <p:txBody>
          <a:bodyPr>
            <a:normAutofit fontScale="25000" lnSpcReduction="20000"/>
          </a:bodyPr>
          <a:lstStyle/>
          <a:p>
            <a:r>
              <a:rPr lang="fr-FR" sz="8000" dirty="0">
                <a:solidFill>
                  <a:schemeClr val="tx1"/>
                </a:solidFill>
                <a:latin typeface="Times New Roman" panose="02020603050405020304" pitchFamily="18" charset="0"/>
                <a:cs typeface="Times New Roman" panose="02020603050405020304" pitchFamily="18" charset="0"/>
              </a:rPr>
              <a:t>Le Conseil constitutionnel,</a:t>
            </a:r>
          </a:p>
          <a:p>
            <a:r>
              <a:rPr lang="fr-FR" sz="8000" dirty="0">
                <a:solidFill>
                  <a:schemeClr val="tx1"/>
                </a:solidFill>
                <a:latin typeface="Times New Roman" panose="02020603050405020304" pitchFamily="18" charset="0"/>
                <a:cs typeface="Times New Roman" panose="02020603050405020304" pitchFamily="18" charset="0"/>
              </a:rPr>
              <a:t>Saisi le 20 décembre 1974 par MM Jean FOYER, Marc LAURIOL, Hervé LAUDRIN, Emmanuel HAMEL, Paul CAILLAUD, Charles BIGNON, Joseph-Henri, MAUJOUAN DU CASSET, Jean CHAMBON, Henri de GASTINES, Lucien RICHARD, Albert LIOGIER, Léon DARNIS, Alexandre BOLO, Mme Yvonne STEPHAN, MM Pierre BAS, Maurice LIGOT, Pierre de BENOUVILLE, Julien SCHWARTZ, Mme Nicole de HAUTECLOCQUE, MM Robert WAGNER, Gérard DELIAUNE, Gabriel de POULPIQUET, Gaston GIRARD, Augustin CHAUVET, Henri GUILLERMIN, Paul RIVIERE, Gérard CHASSEGUET, Marcel HOFFER, René QUENTIER, René RADIUS, Pierre NOAL, Claude GERBET, Jacques FOUCHIER, Bertrand DENIS, Charles DEPREZ, André PICQUOT, Jean GRIMAUD, Jean BICHAT, Romain BUFFET, Edouard FREDERIC-DUPONT, Jean CHASSAGNE, Michel JACQUET, Albert BROCHARD, Isidore RENOUARD, Emile DURAND, André BRUGEROLLE, Xavier HAMELIN, Jean SEITLINGER, Louis JOANNE, Henri DUVILLARD, Pierre CORNET, Marcel PUJOL, Auguste DAMETTE, Roland BOUDET, Jean-Marie DAILLET, Jacques MEDECIN, Henri BLARY, Charles CEYRAC, Maurice CORNETTE, Roger CORREZE, René BLAS, André GLON, Pierre BURON, Paul BOUDON, Paul VAUCLAIR, Jean-Paul PALEWSKI, Maurice SCHNEBELEN, Albert EHM, Maurice DOUSSET, Maurice PAPON, Pierre GODEFROY, Frédéric DUGOUJON, Emile BIZET, Pierre MAUGER, Pierre-Charles KRIEG, Yves LE CABELLEC, Jean CRENN, Pierre WEBER, Rémy MONTAGNE, Loïc BOUVARD et, le 30 décembre 1974, par M Raymond RETHORE, députés à l'Assemblée nationale, dans les conditions prévues à l'article 61 de la Constitution, du texte de la loi relative à l'interruption volontaire de la grossesse, telle qu'elle a été adoptée par le Parlement ;</a:t>
            </a:r>
          </a:p>
          <a:p>
            <a:r>
              <a:rPr lang="fr-FR" sz="8000" dirty="0">
                <a:solidFill>
                  <a:schemeClr val="tx1"/>
                </a:solidFill>
                <a:latin typeface="Times New Roman" panose="02020603050405020304" pitchFamily="18" charset="0"/>
                <a:cs typeface="Times New Roman" panose="02020603050405020304" pitchFamily="18" charset="0"/>
              </a:rPr>
              <a:t>Vu les observations produites à l'appui de cette saisine ;</a:t>
            </a:r>
          </a:p>
          <a:p>
            <a:r>
              <a:rPr lang="fr-FR" sz="8000" dirty="0">
                <a:solidFill>
                  <a:schemeClr val="tx1"/>
                </a:solidFill>
                <a:latin typeface="Times New Roman" panose="02020603050405020304" pitchFamily="18" charset="0"/>
                <a:cs typeface="Times New Roman" panose="02020603050405020304" pitchFamily="18" charset="0"/>
              </a:rPr>
              <a:t>Vu la Constitution, et notamment son préambule ;</a:t>
            </a:r>
            <a:endParaRPr lang="fr-FR" sz="3200" dirty="0">
              <a:solidFill>
                <a:schemeClr val="tx1"/>
              </a:solidFill>
              <a:latin typeface="Times New Roman" panose="02020603050405020304" pitchFamily="18" charset="0"/>
              <a:cs typeface="Times New Roman" panose="02020603050405020304" pitchFamily="18" charset="0"/>
            </a:endParaRPr>
          </a:p>
          <a:p>
            <a:r>
              <a:rPr lang="fr-FR" sz="3200" dirty="0">
                <a:solidFill>
                  <a:schemeClr val="tx1"/>
                </a:solidFill>
                <a:latin typeface="Times New Roman" panose="02020603050405020304" pitchFamily="18" charset="0"/>
                <a:cs typeface="Times New Roman" panose="02020603050405020304" pitchFamily="18" charset="0"/>
              </a:rPr>
              <a:t>    </a:t>
            </a:r>
            <a:endParaRPr lang="fr-FR" dirty="0"/>
          </a:p>
        </p:txBody>
      </p:sp>
    </p:spTree>
    <p:extLst>
      <p:ext uri="{BB962C8B-B14F-4D97-AF65-F5344CB8AC3E}">
        <p14:creationId xmlns:p14="http://schemas.microsoft.com/office/powerpoint/2010/main" val="25593432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96662" y="126461"/>
            <a:ext cx="11339176" cy="6595352"/>
          </a:xfrm>
        </p:spPr>
        <p:txBody>
          <a:bodyPr>
            <a:normAutofit fontScale="85000" lnSpcReduction="10000"/>
          </a:bodyPr>
          <a:lstStyle/>
          <a:p>
            <a:r>
              <a:rPr lang="fr-FR" sz="2400" dirty="0">
                <a:solidFill>
                  <a:schemeClr val="tx1"/>
                </a:solidFill>
                <a:latin typeface="Times New Roman" panose="02020603050405020304" pitchFamily="18" charset="0"/>
                <a:cs typeface="Times New Roman" panose="02020603050405020304" pitchFamily="18" charset="0"/>
              </a:rPr>
              <a:t>Vu l'ordonnance du 7 novembre 1958 portant loi organique sur le conseil constitutionnel, notamment le chapitre II du titre II de ladite ordonnance ;</a:t>
            </a:r>
          </a:p>
          <a:p>
            <a:r>
              <a:rPr lang="fr-FR" sz="2400" dirty="0">
                <a:solidFill>
                  <a:schemeClr val="tx1"/>
                </a:solidFill>
                <a:latin typeface="Times New Roman" panose="02020603050405020304" pitchFamily="18" charset="0"/>
                <a:cs typeface="Times New Roman" panose="02020603050405020304" pitchFamily="18" charset="0"/>
              </a:rPr>
              <a:t>Ouï le rapporteur en son rapport ;</a:t>
            </a:r>
          </a:p>
          <a:p>
            <a:r>
              <a:rPr lang="fr-FR" sz="2400" dirty="0">
                <a:solidFill>
                  <a:schemeClr val="tx1"/>
                </a:solidFill>
                <a:latin typeface="Times New Roman" panose="02020603050405020304" pitchFamily="18" charset="0"/>
                <a:cs typeface="Times New Roman" panose="02020603050405020304" pitchFamily="18" charset="0"/>
              </a:rPr>
              <a:t>1. Considérant que l'article 61 de la constitution ne confère pas au conseil constitutionnel un pouvoir général d'appréciation et de décision identique à celui du parlement, mais lui donne seulement compétence pour se prononcer sur la conformité à la constitution des lois déférées à son examen ;</a:t>
            </a:r>
          </a:p>
          <a:p>
            <a:r>
              <a:rPr lang="fr-FR" sz="2400" dirty="0">
                <a:solidFill>
                  <a:schemeClr val="tx1"/>
                </a:solidFill>
                <a:latin typeface="Times New Roman" panose="02020603050405020304" pitchFamily="18" charset="0"/>
                <a:cs typeface="Times New Roman" panose="02020603050405020304" pitchFamily="18" charset="0"/>
              </a:rPr>
              <a:t>2. Considérant, en premier lieu, qu'aux termes de l'article 55 de la constitution : « les traités ou accords régulièrement ratifiés ou approuvés ont, dès leur publication, une autorité supérieure à celle des lois, sous réserve, pour chaque accord ou traité, de son application par l'autre partie » ;</a:t>
            </a:r>
          </a:p>
          <a:p>
            <a:r>
              <a:rPr lang="fr-FR" sz="2400" dirty="0">
                <a:solidFill>
                  <a:schemeClr val="tx1"/>
                </a:solidFill>
                <a:latin typeface="Times New Roman" panose="02020603050405020304" pitchFamily="18" charset="0"/>
                <a:cs typeface="Times New Roman" panose="02020603050405020304" pitchFamily="18" charset="0"/>
              </a:rPr>
              <a:t>3. Considérant que, si ces dispositions confèrent aux traités, dans les conditions qu'elles définissent, une autorité supérieure à celle des lois, elles ne prescrivent ni n'impliquent que le respect de ce principe doive être assuré dans le cadre du contrôle de la conformité des lois à la constitution prévu à l'article 61 de celle-ci ;</a:t>
            </a:r>
          </a:p>
          <a:p>
            <a:r>
              <a:rPr lang="fr-FR" sz="2400" dirty="0">
                <a:solidFill>
                  <a:schemeClr val="tx1"/>
                </a:solidFill>
                <a:latin typeface="Times New Roman" panose="02020603050405020304" pitchFamily="18" charset="0"/>
                <a:cs typeface="Times New Roman" panose="02020603050405020304" pitchFamily="18" charset="0"/>
              </a:rPr>
              <a:t>4. Considérant, en effet, que les décisions prises en application de l'article 61 de la constitution revêtent un caractère absolu et définitif, ainsi qu'il résulte de l'article 62 qui fait obstacle à la promulgation et à la mise en application de toute disposition déclarée inconstitutionnelle ; qu'au contraire, la supériorité des traités sur les lois, dont le principe est posé à l'article 55 précité, présente un caractère à la fois relatif et contingent, tenant, d'une part, à ce qu'elle est limitée au champ d'application du traité et, d'autre part, à ce qu'elle est subordonnée à une condition de réciprocité dont la réalisation peut varier selon le comportement du ou des états signataires du traité et le moment où doit s'apprécier le respect de cette condition ;</a:t>
            </a:r>
          </a:p>
        </p:txBody>
      </p:sp>
    </p:spTree>
    <p:extLst>
      <p:ext uri="{BB962C8B-B14F-4D97-AF65-F5344CB8AC3E}">
        <p14:creationId xmlns:p14="http://schemas.microsoft.com/office/powerpoint/2010/main" val="13607934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43191" y="87550"/>
            <a:ext cx="11712103" cy="6507804"/>
          </a:xfrm>
        </p:spPr>
        <p:txBody>
          <a:bodyPr>
            <a:noAutofit/>
          </a:bodyPr>
          <a:lstStyle/>
          <a:p>
            <a:r>
              <a:rPr lang="fr-FR" b="1" dirty="0">
                <a:solidFill>
                  <a:schemeClr val="tx1"/>
                </a:solidFill>
                <a:latin typeface="Times New Roman" panose="02020603050405020304" pitchFamily="18" charset="0"/>
                <a:cs typeface="Times New Roman" panose="02020603050405020304" pitchFamily="18" charset="0"/>
              </a:rPr>
              <a:t>5. Considérant qu'une loi contraire à un traité ne serait pas, pour autant, contraire à la constitution ;</a:t>
            </a:r>
          </a:p>
          <a:p>
            <a:r>
              <a:rPr lang="fr-FR" b="1" dirty="0">
                <a:solidFill>
                  <a:schemeClr val="tx1"/>
                </a:solidFill>
                <a:latin typeface="Times New Roman" panose="02020603050405020304" pitchFamily="18" charset="0"/>
                <a:cs typeface="Times New Roman" panose="02020603050405020304" pitchFamily="18" charset="0"/>
              </a:rPr>
              <a:t>6. Considérant qu'ainsi le contrôle du respect du principe énoncé à l'article 55 de la constitution ne saurait s'exercer dans le cadre de l'examen prévu à l'article 61, en raison de la différence de nature de ces deux contrôles ;</a:t>
            </a:r>
          </a:p>
          <a:p>
            <a:r>
              <a:rPr lang="fr-FR" b="1" dirty="0">
                <a:solidFill>
                  <a:schemeClr val="tx1"/>
                </a:solidFill>
                <a:latin typeface="Times New Roman" panose="02020603050405020304" pitchFamily="18" charset="0"/>
                <a:cs typeface="Times New Roman" panose="02020603050405020304" pitchFamily="18" charset="0"/>
              </a:rPr>
              <a:t>7. Considérant que, dans ces conditions, il n'appartient pas au conseil constitutionnel, lorsqu'il est saisi en application de l'article 61 de la constitution, d'examiner la conformité d'une loi aux stipulations d'un traité ou d'un accord international ;</a:t>
            </a:r>
          </a:p>
          <a:p>
            <a:r>
              <a:rPr lang="fr-FR" dirty="0">
                <a:solidFill>
                  <a:schemeClr val="tx1"/>
                </a:solidFill>
                <a:latin typeface="Times New Roman" panose="02020603050405020304" pitchFamily="18" charset="0"/>
                <a:cs typeface="Times New Roman" panose="02020603050405020304" pitchFamily="18" charset="0"/>
              </a:rPr>
              <a:t>8. Considérant, en second lieu, que la loi relative à l'interruption volontaire de la grossesse respecte la liberté des personnes appelées à recourir ou à participer à une interruption de grossesse, qu'il s'agisse d'une situation de détresse ou d'un motif thérapeutique ; que, dès lors, elle ne porte pas atteinte au principe de liberté posé à l'article 2 de la déclaration des droits de l'homme et du citoyen ;</a:t>
            </a:r>
          </a:p>
          <a:p>
            <a:r>
              <a:rPr lang="fr-FR" dirty="0">
                <a:solidFill>
                  <a:schemeClr val="tx1"/>
                </a:solidFill>
                <a:latin typeface="Times New Roman" panose="02020603050405020304" pitchFamily="18" charset="0"/>
                <a:cs typeface="Times New Roman" panose="02020603050405020304" pitchFamily="18" charset="0"/>
              </a:rPr>
              <a:t>9. Considérant que la loi déférée au conseil constitutionnel n'admet qu'il soit porté atteinte au principe du respect de tout être humain dès le commencement de la vie, rappelé dans son article 1er, qu'en cas de nécessité et selon les conditions et limitations qu'elle définit ;</a:t>
            </a:r>
          </a:p>
        </p:txBody>
      </p:sp>
    </p:spTree>
    <p:extLst>
      <p:ext uri="{BB962C8B-B14F-4D97-AF65-F5344CB8AC3E}">
        <p14:creationId xmlns:p14="http://schemas.microsoft.com/office/powerpoint/2010/main" val="2556315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rotWithShape="1">
          <a:blip r:embed="rId2"/>
          <a:srcRect l="-25470" t="24392" r="-29480" b="13986"/>
          <a:stretch/>
        </p:blipFill>
        <p:spPr>
          <a:xfrm>
            <a:off x="348754" y="0"/>
            <a:ext cx="11582400" cy="7072007"/>
          </a:xfrm>
          <a:prstGeom prst="rect">
            <a:avLst/>
          </a:prstGeom>
        </p:spPr>
      </p:pic>
    </p:spTree>
    <p:extLst>
      <p:ext uri="{BB962C8B-B14F-4D97-AF65-F5344CB8AC3E}">
        <p14:creationId xmlns:p14="http://schemas.microsoft.com/office/powerpoint/2010/main" val="34901905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4483" y="262647"/>
            <a:ext cx="10988979" cy="6429983"/>
          </a:xfrm>
        </p:spPr>
        <p:txBody>
          <a:bodyPr>
            <a:noAutofit/>
          </a:bodyPr>
          <a:lstStyle/>
          <a:p>
            <a:pPr algn="just"/>
            <a:r>
              <a:rPr lang="fr-FR" dirty="0">
                <a:solidFill>
                  <a:schemeClr val="tx1"/>
                </a:solidFill>
                <a:latin typeface="Times New Roman" panose="02020603050405020304" pitchFamily="18" charset="0"/>
                <a:cs typeface="Times New Roman" panose="02020603050405020304" pitchFamily="18" charset="0"/>
              </a:rPr>
              <a:t>10. Considérant qu'aucune des dérogations prévues par cette loi n'est, en l'état, contraire à l'un des principes fondamentaux reconnus par les lois de la république ni ne méconnaît le principe énoncé dans le préambule de la constitution du 27 octobre 1946, selon lequel la nation garantit à l'enfant la protection de la santé, non plus qu'aucune des autres dispositions ayant valeur constitutionnelle édictées par le même texte ;</a:t>
            </a:r>
          </a:p>
          <a:p>
            <a:pPr algn="just"/>
            <a:r>
              <a:rPr lang="fr-FR" dirty="0">
                <a:solidFill>
                  <a:schemeClr val="tx1"/>
                </a:solidFill>
                <a:latin typeface="Times New Roman" panose="02020603050405020304" pitchFamily="18" charset="0"/>
                <a:cs typeface="Times New Roman" panose="02020603050405020304" pitchFamily="18" charset="0"/>
              </a:rPr>
              <a:t>11. Considérant, en conséquence, que la loi relative à l'interruption volontaire de la grossesse ne contredit pas les textes auxquels la constitution du 4 octobre 1958 fait référence dans son préambule non plus qu'aucun des articles de la Constitution ;</a:t>
            </a:r>
          </a:p>
          <a:p>
            <a:pPr algn="just"/>
            <a:r>
              <a:rPr lang="fr-FR" dirty="0">
                <a:solidFill>
                  <a:schemeClr val="tx1"/>
                </a:solidFill>
                <a:latin typeface="Times New Roman" panose="02020603050405020304" pitchFamily="18" charset="0"/>
                <a:cs typeface="Times New Roman" panose="02020603050405020304" pitchFamily="18" charset="0"/>
              </a:rPr>
              <a:t> Décide :</a:t>
            </a:r>
          </a:p>
          <a:p>
            <a:r>
              <a:rPr lang="fr-FR" dirty="0">
                <a:solidFill>
                  <a:schemeClr val="tx1"/>
                </a:solidFill>
                <a:latin typeface="Times New Roman" panose="02020603050405020304" pitchFamily="18" charset="0"/>
                <a:cs typeface="Times New Roman" panose="02020603050405020304" pitchFamily="18" charset="0"/>
              </a:rPr>
              <a:t>Article premier :</a:t>
            </a:r>
            <a:br>
              <a:rPr lang="fr-FR" dirty="0">
                <a:solidFill>
                  <a:schemeClr val="tx1"/>
                </a:solidFill>
                <a:latin typeface="Times New Roman" panose="02020603050405020304" pitchFamily="18" charset="0"/>
                <a:cs typeface="Times New Roman" panose="02020603050405020304" pitchFamily="18" charset="0"/>
              </a:rPr>
            </a:br>
            <a:r>
              <a:rPr lang="fr-FR" dirty="0">
                <a:solidFill>
                  <a:schemeClr val="tx1"/>
                </a:solidFill>
                <a:latin typeface="Times New Roman" panose="02020603050405020304" pitchFamily="18" charset="0"/>
                <a:cs typeface="Times New Roman" panose="02020603050405020304" pitchFamily="18" charset="0"/>
              </a:rPr>
              <a:t>Les dispositions de la loi relative à l'interruption volontaire de la grossesse, déférée au Conseil constitutionnel, ne sont pas contraires à la Constitution.</a:t>
            </a:r>
          </a:p>
          <a:p>
            <a:r>
              <a:rPr lang="fr-FR" dirty="0">
                <a:solidFill>
                  <a:schemeClr val="tx1"/>
                </a:solidFill>
                <a:latin typeface="Times New Roman" panose="02020603050405020304" pitchFamily="18" charset="0"/>
                <a:cs typeface="Times New Roman" panose="02020603050405020304" pitchFamily="18" charset="0"/>
              </a:rPr>
              <a:t>Article 2 :</a:t>
            </a:r>
            <a:br>
              <a:rPr lang="fr-FR" dirty="0">
                <a:solidFill>
                  <a:schemeClr val="tx1"/>
                </a:solidFill>
                <a:latin typeface="Times New Roman" panose="02020603050405020304" pitchFamily="18" charset="0"/>
                <a:cs typeface="Times New Roman" panose="02020603050405020304" pitchFamily="18" charset="0"/>
              </a:rPr>
            </a:br>
            <a:r>
              <a:rPr lang="fr-FR" dirty="0">
                <a:solidFill>
                  <a:schemeClr val="tx1"/>
                </a:solidFill>
                <a:latin typeface="Times New Roman" panose="02020603050405020304" pitchFamily="18" charset="0"/>
                <a:cs typeface="Times New Roman" panose="02020603050405020304" pitchFamily="18" charset="0"/>
              </a:rPr>
              <a:t>La présente décision sera publiée au Journal officiel de la République française.</a:t>
            </a:r>
            <a:br>
              <a:rPr lang="fr-FR" dirty="0">
                <a:solidFill>
                  <a:schemeClr val="tx1"/>
                </a:solidFill>
                <a:latin typeface="Times New Roman" panose="02020603050405020304" pitchFamily="18" charset="0"/>
                <a:cs typeface="Times New Roman" panose="02020603050405020304" pitchFamily="18" charset="0"/>
              </a:rPr>
            </a:br>
            <a:br>
              <a:rPr lang="fr-FR" dirty="0">
                <a:solidFill>
                  <a:schemeClr val="tx1"/>
                </a:solidFill>
                <a:latin typeface="Times New Roman" panose="02020603050405020304" pitchFamily="18" charset="0"/>
                <a:cs typeface="Times New Roman" panose="02020603050405020304" pitchFamily="18" charset="0"/>
              </a:rPr>
            </a:br>
            <a:r>
              <a:rPr lang="fr-FR" dirty="0">
                <a:solidFill>
                  <a:schemeClr val="tx1"/>
                </a:solidFill>
                <a:latin typeface="Times New Roman" panose="02020603050405020304" pitchFamily="18" charset="0"/>
                <a:cs typeface="Times New Roman" panose="02020603050405020304" pitchFamily="18" charset="0"/>
              </a:rPr>
              <a:t> </a:t>
            </a:r>
            <a:br>
              <a:rPr lang="fr-FR" sz="1100" dirty="0">
                <a:solidFill>
                  <a:schemeClr val="tx1"/>
                </a:solidFill>
                <a:latin typeface="Times New Roman" panose="02020603050405020304" pitchFamily="18" charset="0"/>
                <a:cs typeface="Times New Roman" panose="02020603050405020304" pitchFamily="18" charset="0"/>
              </a:rPr>
            </a:br>
            <a:r>
              <a:rPr lang="fr-FR" sz="1100" dirty="0">
                <a:solidFill>
                  <a:schemeClr val="tx1"/>
                </a:solidFill>
                <a:latin typeface="Times New Roman" panose="02020603050405020304" pitchFamily="18" charset="0"/>
                <a:cs typeface="Times New Roman" panose="02020603050405020304" pitchFamily="18" charset="0"/>
              </a:rPr>
              <a:t>Journal officiel du 16 janvier 1975, page 671</a:t>
            </a:r>
          </a:p>
        </p:txBody>
      </p:sp>
    </p:spTree>
    <p:extLst>
      <p:ext uri="{BB962C8B-B14F-4D97-AF65-F5344CB8AC3E}">
        <p14:creationId xmlns:p14="http://schemas.microsoft.com/office/powerpoint/2010/main" val="17761593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0945293" cy="5548745"/>
          </a:xfrm>
        </p:spPr>
        <p:txBody>
          <a:bodyPr/>
          <a:lstStyle/>
          <a:p>
            <a:pPr algn="ctr"/>
            <a:r>
              <a:rPr lang="fr-FR" sz="3200" b="1" u="sng" dirty="0">
                <a:solidFill>
                  <a:schemeClr val="tx1"/>
                </a:solidFill>
                <a:latin typeface="Times New Roman" panose="02020603050405020304" pitchFamily="18" charset="0"/>
                <a:cs typeface="Times New Roman" panose="02020603050405020304" pitchFamily="18" charset="0"/>
              </a:rPr>
              <a:t>III-	Le bloc de légalité</a:t>
            </a:r>
          </a:p>
          <a:p>
            <a:pPr marL="0" indent="0">
              <a:buNone/>
            </a:pPr>
            <a:endParaRPr lang="fr-FR" dirty="0"/>
          </a:p>
        </p:txBody>
      </p:sp>
    </p:spTree>
    <p:extLst>
      <p:ext uri="{BB962C8B-B14F-4D97-AF65-F5344CB8AC3E}">
        <p14:creationId xmlns:p14="http://schemas.microsoft.com/office/powerpoint/2010/main" val="29478264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232756"/>
            <a:ext cx="11028421" cy="6168044"/>
          </a:xfrm>
        </p:spPr>
        <p:txBody>
          <a:bodyPr>
            <a:noAutofit/>
          </a:bodyPr>
          <a:lstStyle/>
          <a:p>
            <a:pPr algn="just"/>
            <a:r>
              <a:rPr lang="fr-FR" sz="3200" dirty="0">
                <a:solidFill>
                  <a:schemeClr val="tx1"/>
                </a:solidFill>
                <a:latin typeface="Times New Roman" panose="02020603050405020304" pitchFamily="18" charset="0"/>
                <a:cs typeface="Times New Roman" panose="02020603050405020304" pitchFamily="18" charset="0"/>
              </a:rPr>
              <a:t>L'expression "bloc de légalité" (bloc législatif) désigne l'ensemble des textes juridiques qui émanent du pouvoir législatif.</a:t>
            </a:r>
          </a:p>
        </p:txBody>
      </p:sp>
    </p:spTree>
    <p:extLst>
      <p:ext uri="{BB962C8B-B14F-4D97-AF65-F5344CB8AC3E}">
        <p14:creationId xmlns:p14="http://schemas.microsoft.com/office/powerpoint/2010/main" val="13240305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2" y="324196"/>
            <a:ext cx="11153112" cy="6143106"/>
          </a:xfrm>
        </p:spPr>
        <p:txBody>
          <a:bodyPr>
            <a:normAutofit/>
          </a:bodyPr>
          <a:lstStyle/>
          <a:p>
            <a:pPr algn="just"/>
            <a:r>
              <a:rPr lang="fr-FR" sz="3200" dirty="0">
                <a:solidFill>
                  <a:schemeClr val="tx1"/>
                </a:solidFill>
                <a:latin typeface="Times New Roman" panose="02020603050405020304" pitchFamily="18" charset="0"/>
                <a:cs typeface="Times New Roman" panose="02020603050405020304" pitchFamily="18" charset="0"/>
              </a:rPr>
              <a:t>Dans la hiérarchie des normes, le bloc de légalité se situe au-dessous du bloc de </a:t>
            </a:r>
            <a:r>
              <a:rPr lang="fr-FR" sz="3200" dirty="0" err="1">
                <a:solidFill>
                  <a:schemeClr val="tx1"/>
                </a:solidFill>
                <a:latin typeface="Times New Roman" panose="02020603050405020304" pitchFamily="18" charset="0"/>
                <a:cs typeface="Times New Roman" panose="02020603050405020304" pitchFamily="18" charset="0"/>
              </a:rPr>
              <a:t>conventionnalité</a:t>
            </a:r>
            <a:r>
              <a:rPr lang="fr-FR" sz="3200" dirty="0">
                <a:solidFill>
                  <a:schemeClr val="tx1"/>
                </a:solidFill>
                <a:latin typeface="Times New Roman" panose="02020603050405020304" pitchFamily="18" charset="0"/>
                <a:cs typeface="Times New Roman" panose="02020603050405020304" pitchFamily="18" charset="0"/>
              </a:rPr>
              <a:t> (traités et conventions internationales, droit communautaire), lui-même situé au-dessous du bloc de constitutionnalité.</a:t>
            </a:r>
          </a:p>
          <a:p>
            <a:pPr algn="just"/>
            <a:r>
              <a:rPr lang="fr-FR" sz="3200" dirty="0">
                <a:solidFill>
                  <a:schemeClr val="tx1"/>
                </a:solidFill>
                <a:latin typeface="Times New Roman" panose="02020603050405020304" pitchFamily="18" charset="0"/>
                <a:cs typeface="Times New Roman" panose="02020603050405020304" pitchFamily="18" charset="0"/>
              </a:rPr>
              <a:t>Chacun des textes qui le compose doit donc respecter les normes constitutionnelles et conventionnelles.</a:t>
            </a:r>
          </a:p>
        </p:txBody>
      </p:sp>
    </p:spTree>
    <p:extLst>
      <p:ext uri="{BB962C8B-B14F-4D97-AF65-F5344CB8AC3E}">
        <p14:creationId xmlns:p14="http://schemas.microsoft.com/office/powerpoint/2010/main" val="27197959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96662" y="0"/>
            <a:ext cx="11128173" cy="6700944"/>
          </a:xfrm>
        </p:spPr>
        <p:txBody>
          <a:bodyPr>
            <a:normAutofit fontScale="70000" lnSpcReduction="20000"/>
          </a:bodyPr>
          <a:lstStyle/>
          <a:p>
            <a:r>
              <a:rPr lang="fr-FR" sz="4100" dirty="0">
                <a:solidFill>
                  <a:schemeClr val="tx1"/>
                </a:solidFill>
                <a:latin typeface="Times New Roman" panose="02020603050405020304" pitchFamily="18" charset="0"/>
                <a:cs typeface="Times New Roman" panose="02020603050405020304" pitchFamily="18" charset="0"/>
              </a:rPr>
              <a:t>Le bloc de légalité est constitué de l'ensemble :</a:t>
            </a:r>
          </a:p>
          <a:p>
            <a:r>
              <a:rPr lang="fr-FR" sz="4100" dirty="0">
                <a:solidFill>
                  <a:schemeClr val="tx1"/>
                </a:solidFill>
                <a:latin typeface="Times New Roman" panose="02020603050405020304" pitchFamily="18" charset="0"/>
                <a:cs typeface="Times New Roman" panose="02020603050405020304" pitchFamily="18" charset="0"/>
              </a:rPr>
              <a:t>  1/ des lois organiques,</a:t>
            </a:r>
          </a:p>
          <a:p>
            <a:r>
              <a:rPr lang="fr-FR" sz="4100" dirty="0">
                <a:solidFill>
                  <a:schemeClr val="tx1"/>
                </a:solidFill>
                <a:latin typeface="Times New Roman" panose="02020603050405020304" pitchFamily="18" charset="0"/>
                <a:cs typeface="Times New Roman" panose="02020603050405020304" pitchFamily="18" charset="0"/>
              </a:rPr>
              <a:t>  2/ des lois ordinaires, lois de finances, lois de financement de la sécurité sociale,</a:t>
            </a:r>
          </a:p>
          <a:p>
            <a:r>
              <a:rPr lang="fr-FR" sz="4100" dirty="0">
                <a:solidFill>
                  <a:schemeClr val="tx1"/>
                </a:solidFill>
                <a:latin typeface="Times New Roman" panose="02020603050405020304" pitchFamily="18" charset="0"/>
                <a:cs typeface="Times New Roman" panose="02020603050405020304" pitchFamily="18" charset="0"/>
              </a:rPr>
              <a:t>  3/ des lois référendaires,</a:t>
            </a:r>
          </a:p>
          <a:p>
            <a:r>
              <a:rPr lang="fr-FR" sz="4100" dirty="0">
                <a:solidFill>
                  <a:schemeClr val="tx1"/>
                </a:solidFill>
                <a:latin typeface="Times New Roman" panose="02020603050405020304" pitchFamily="18" charset="0"/>
                <a:cs typeface="Times New Roman" panose="02020603050405020304" pitchFamily="18" charset="0"/>
              </a:rPr>
              <a:t>  4/ des ordonnances,</a:t>
            </a:r>
          </a:p>
          <a:p>
            <a:r>
              <a:rPr lang="fr-FR" sz="4100" dirty="0">
                <a:solidFill>
                  <a:schemeClr val="tx1"/>
                </a:solidFill>
                <a:latin typeface="Times New Roman" panose="02020603050405020304" pitchFamily="18" charset="0"/>
                <a:cs typeface="Times New Roman" panose="02020603050405020304" pitchFamily="18" charset="0"/>
              </a:rPr>
              <a:t>  5/ des règlements autonomes, pris en vertu de l'article 37 de la Constitution (Cf. Délégalisation),</a:t>
            </a:r>
          </a:p>
          <a:p>
            <a:r>
              <a:rPr lang="fr-FR" sz="4100" dirty="0">
                <a:solidFill>
                  <a:schemeClr val="tx1"/>
                </a:solidFill>
                <a:latin typeface="Times New Roman" panose="02020603050405020304" pitchFamily="18" charset="0"/>
                <a:cs typeface="Times New Roman" panose="02020603050405020304" pitchFamily="18" charset="0"/>
              </a:rPr>
              <a:t>  6/ des décisions prises en vertu de l'article 16 de la Constitution (état d'urgence),</a:t>
            </a:r>
          </a:p>
          <a:p>
            <a:r>
              <a:rPr lang="fr-FR" sz="4100" dirty="0">
                <a:solidFill>
                  <a:schemeClr val="tx1"/>
                </a:solidFill>
                <a:latin typeface="Times New Roman" panose="02020603050405020304" pitchFamily="18" charset="0"/>
                <a:cs typeface="Times New Roman" panose="02020603050405020304" pitchFamily="18" charset="0"/>
              </a:rPr>
              <a:t>  7/ du droit communautaire dérivé :</a:t>
            </a:r>
          </a:p>
          <a:p>
            <a:r>
              <a:rPr lang="fr-FR" sz="4100" dirty="0">
                <a:solidFill>
                  <a:schemeClr val="tx1"/>
                </a:solidFill>
                <a:latin typeface="Times New Roman" panose="02020603050405020304" pitchFamily="18" charset="0"/>
                <a:cs typeface="Times New Roman" panose="02020603050405020304" pitchFamily="18" charset="0"/>
              </a:rPr>
              <a:t>Directives devenues applicables, mais non encore transposées,</a:t>
            </a:r>
          </a:p>
          <a:p>
            <a:r>
              <a:rPr lang="fr-FR" sz="4100" dirty="0">
                <a:solidFill>
                  <a:schemeClr val="tx1"/>
                </a:solidFill>
                <a:latin typeface="Times New Roman" panose="02020603050405020304" pitchFamily="18" charset="0"/>
                <a:cs typeface="Times New Roman" panose="02020603050405020304" pitchFamily="18" charset="0"/>
              </a:rPr>
              <a:t>Règlements communautaires. </a:t>
            </a:r>
          </a:p>
        </p:txBody>
      </p:sp>
    </p:spTree>
    <p:extLst>
      <p:ext uri="{BB962C8B-B14F-4D97-AF65-F5344CB8AC3E}">
        <p14:creationId xmlns:p14="http://schemas.microsoft.com/office/powerpoint/2010/main" val="35867037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2" y="685800"/>
            <a:ext cx="10862520" cy="3615267"/>
          </a:xfrm>
        </p:spPr>
        <p:txBody>
          <a:bodyPr>
            <a:normAutofit/>
          </a:bodyPr>
          <a:lstStyle/>
          <a:p>
            <a:pPr algn="ctr"/>
            <a:r>
              <a:rPr lang="fr-FR" sz="3200" dirty="0">
                <a:solidFill>
                  <a:schemeClr val="tx1"/>
                </a:solidFill>
                <a:latin typeface="Times New Roman" panose="02020603050405020304" pitchFamily="18" charset="0"/>
                <a:cs typeface="Times New Roman" panose="02020603050405020304" pitchFamily="18" charset="0"/>
              </a:rPr>
              <a:t>1/ des lois organiques</a:t>
            </a:r>
          </a:p>
        </p:txBody>
      </p:sp>
    </p:spTree>
    <p:extLst>
      <p:ext uri="{BB962C8B-B14F-4D97-AF65-F5344CB8AC3E}">
        <p14:creationId xmlns:p14="http://schemas.microsoft.com/office/powerpoint/2010/main" val="8876579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0986857" cy="5773189"/>
          </a:xfrm>
        </p:spPr>
        <p:txBody>
          <a:bodyPr>
            <a:normAutofit/>
          </a:bodyPr>
          <a:lstStyle/>
          <a:p>
            <a:r>
              <a:rPr lang="fr-FR" sz="3200" dirty="0">
                <a:solidFill>
                  <a:schemeClr val="tx1"/>
                </a:solidFill>
                <a:latin typeface="Times New Roman" panose="02020603050405020304" pitchFamily="18" charset="0"/>
                <a:cs typeface="Times New Roman" panose="02020603050405020304" pitchFamily="18" charset="0"/>
              </a:rPr>
              <a:t>Une loi organique est une loi relative à l'organisation et au fonctionnement des pouvoirs publics.</a:t>
            </a:r>
          </a:p>
          <a:p>
            <a:r>
              <a:rPr lang="fr-FR" sz="3200" dirty="0">
                <a:solidFill>
                  <a:schemeClr val="tx1"/>
                </a:solidFill>
                <a:latin typeface="Times New Roman" panose="02020603050405020304" pitchFamily="18" charset="0"/>
                <a:cs typeface="Times New Roman" panose="02020603050405020304" pitchFamily="18" charset="0"/>
              </a:rPr>
              <a:t>Votée par le parlement, elle précise ou complète les dispositions de la Constitution qui a fixé les principes généraux.</a:t>
            </a:r>
          </a:p>
          <a:p>
            <a:r>
              <a:rPr lang="fr-FR" sz="3200" dirty="0">
                <a:solidFill>
                  <a:schemeClr val="tx1"/>
                </a:solidFill>
                <a:latin typeface="Times New Roman" panose="02020603050405020304" pitchFamily="18" charset="0"/>
                <a:cs typeface="Times New Roman" panose="02020603050405020304" pitchFamily="18" charset="0"/>
              </a:rPr>
              <a:t>En France, dans la hiérarchie des normes, la loi organique se situe en dessous de la Constitution mais au-dessus des lois ordinaires.</a:t>
            </a:r>
          </a:p>
        </p:txBody>
      </p:sp>
    </p:spTree>
    <p:extLst>
      <p:ext uri="{BB962C8B-B14F-4D97-AF65-F5344CB8AC3E}">
        <p14:creationId xmlns:p14="http://schemas.microsoft.com/office/powerpoint/2010/main" val="10181713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0346777" cy="5440680"/>
          </a:xfrm>
        </p:spPr>
        <p:txBody>
          <a:bodyPr>
            <a:normAutofit/>
          </a:bodyPr>
          <a:lstStyle/>
          <a:p>
            <a:pPr algn="just"/>
            <a:r>
              <a:rPr lang="fr-FR" sz="3200" dirty="0">
                <a:solidFill>
                  <a:schemeClr val="tx1"/>
                </a:solidFill>
                <a:latin typeface="Times New Roman" panose="02020603050405020304" pitchFamily="18" charset="0"/>
                <a:cs typeface="Times New Roman" panose="02020603050405020304" pitchFamily="18" charset="0"/>
              </a:rPr>
              <a:t>En cas de désaccord entre les deux assemblées, une loi organique ne peut être adoptée, en dernière lecture, par l'Assemblée nationale qu'à la majorité absolue de ses membres.</a:t>
            </a:r>
          </a:p>
          <a:p>
            <a:pPr algn="just"/>
            <a:r>
              <a:rPr lang="fr-FR" sz="3200" dirty="0">
                <a:solidFill>
                  <a:schemeClr val="tx1"/>
                </a:solidFill>
                <a:latin typeface="Times New Roman" panose="02020603050405020304" pitchFamily="18" charset="0"/>
                <a:cs typeface="Times New Roman" panose="02020603050405020304" pitchFamily="18" charset="0"/>
              </a:rPr>
              <a:t>Le contrôle de la conformité à la Constitution par le Conseil constitutionnel est obligatoire pour les lois organiques.</a:t>
            </a:r>
          </a:p>
        </p:txBody>
      </p:sp>
    </p:spTree>
    <p:extLst>
      <p:ext uri="{BB962C8B-B14F-4D97-AF65-F5344CB8AC3E}">
        <p14:creationId xmlns:p14="http://schemas.microsoft.com/office/powerpoint/2010/main" val="4757811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1053359" cy="5798127"/>
          </a:xfrm>
        </p:spPr>
        <p:txBody>
          <a:bodyPr>
            <a:normAutofit/>
          </a:bodyPr>
          <a:lstStyle/>
          <a:p>
            <a:pPr algn="just"/>
            <a:r>
              <a:rPr lang="fr-FR" sz="3200" dirty="0">
                <a:solidFill>
                  <a:schemeClr val="tx1"/>
                </a:solidFill>
                <a:latin typeface="Times New Roman" panose="02020603050405020304" pitchFamily="18" charset="0"/>
                <a:cs typeface="Times New Roman" panose="02020603050405020304" pitchFamily="18" charset="0"/>
              </a:rPr>
              <a:t>Les lois organiques contribuent à la pérennité de la Constitution en déléguant au Parlement le pouvoir de préciser certaines dispositions constitutionnelles susceptibles de changer avec le temps.</a:t>
            </a:r>
          </a:p>
        </p:txBody>
      </p:sp>
    </p:spTree>
    <p:extLst>
      <p:ext uri="{BB962C8B-B14F-4D97-AF65-F5344CB8AC3E}">
        <p14:creationId xmlns:p14="http://schemas.microsoft.com/office/powerpoint/2010/main" val="19058134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1186363" cy="5756564"/>
          </a:xfrm>
        </p:spPr>
        <p:txBody>
          <a:bodyPr>
            <a:normAutofit/>
          </a:bodyPr>
          <a:lstStyle/>
          <a:p>
            <a:r>
              <a:rPr lang="fr-FR" sz="3200" dirty="0">
                <a:solidFill>
                  <a:schemeClr val="tx1"/>
                </a:solidFill>
                <a:latin typeface="Times New Roman" panose="02020603050405020304" pitchFamily="18" charset="0"/>
                <a:cs typeface="Times New Roman" panose="02020603050405020304" pitchFamily="18" charset="0"/>
              </a:rPr>
              <a:t>Loi organique n° 2013-1114 du 6 décembre 2013 portant application de l'article 11 de la Constitution,</a:t>
            </a:r>
          </a:p>
          <a:p>
            <a:r>
              <a:rPr lang="fr-FR" sz="3200" dirty="0">
                <a:solidFill>
                  <a:schemeClr val="tx1"/>
                </a:solidFill>
                <a:latin typeface="Times New Roman" panose="02020603050405020304" pitchFamily="18" charset="0"/>
                <a:cs typeface="Times New Roman" panose="02020603050405020304" pitchFamily="18" charset="0"/>
              </a:rPr>
              <a:t> Loi organique n° 2021-1381 du 25 octobre 2021 modifiant la loi organique n° 2010-837 du 23 juillet 2010 relative à l'application du cinquième alinéa de l'article 13 de la Constitution.</a:t>
            </a:r>
          </a:p>
          <a:p>
            <a:r>
              <a:rPr lang="fr-FR" sz="3200" dirty="0">
                <a:solidFill>
                  <a:schemeClr val="tx1"/>
                </a:solidFill>
                <a:latin typeface="Times New Roman" panose="02020603050405020304" pitchFamily="18" charset="0"/>
                <a:cs typeface="Times New Roman" panose="02020603050405020304" pitchFamily="18" charset="0"/>
              </a:rPr>
              <a:t>Loi organique n° 2021-1728 du 22 décembre 2021 pour la confiance dans l'institution judiciaire.</a:t>
            </a:r>
          </a:p>
          <a:p>
            <a:r>
              <a:rPr lang="fr-FR" sz="3200" dirty="0">
                <a:solidFill>
                  <a:schemeClr val="tx1"/>
                </a:solidFill>
                <a:latin typeface="Times New Roman" panose="02020603050405020304" pitchFamily="18" charset="0"/>
                <a:cs typeface="Times New Roman" panose="02020603050405020304" pitchFamily="18" charset="0"/>
              </a:rPr>
              <a:t>Loi organique n° 2022-354 du 14 mars 2022 relative aux lois de financement de la sécurité sociale,</a:t>
            </a:r>
          </a:p>
          <a:p>
            <a:endParaRPr lang="fr-FR" dirty="0"/>
          </a:p>
        </p:txBody>
      </p:sp>
    </p:spTree>
    <p:extLst>
      <p:ext uri="{BB962C8B-B14F-4D97-AF65-F5344CB8AC3E}">
        <p14:creationId xmlns:p14="http://schemas.microsoft.com/office/powerpoint/2010/main" val="3066720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714895"/>
            <a:ext cx="11003483" cy="5785658"/>
          </a:xfrm>
        </p:spPr>
        <p:txBody>
          <a:bodyPr>
            <a:noAutofit/>
          </a:bodyPr>
          <a:lstStyle/>
          <a:p>
            <a:pPr algn="ctr"/>
            <a:r>
              <a:rPr lang="fr-FR" sz="3200" b="1" u="sng" dirty="0">
                <a:solidFill>
                  <a:schemeClr val="tx1"/>
                </a:solidFill>
                <a:latin typeface="Times New Roman" panose="02020603050405020304" pitchFamily="18" charset="0"/>
                <a:cs typeface="Times New Roman" panose="02020603050405020304" pitchFamily="18" charset="0"/>
              </a:rPr>
              <a:t>I-	Le bloc de constitutionnalité</a:t>
            </a:r>
          </a:p>
          <a:p>
            <a:endParaRPr lang="fr-FR"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26528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2" y="685800"/>
            <a:ext cx="10473414" cy="3615267"/>
          </a:xfrm>
        </p:spPr>
        <p:txBody>
          <a:bodyPr/>
          <a:lstStyle/>
          <a:p>
            <a:pPr algn="ctr"/>
            <a:r>
              <a:rPr lang="fr-FR" sz="3200" dirty="0">
                <a:solidFill>
                  <a:schemeClr val="tx1"/>
                </a:solidFill>
                <a:latin typeface="Times New Roman" panose="02020603050405020304" pitchFamily="18" charset="0"/>
                <a:cs typeface="Times New Roman" panose="02020603050405020304" pitchFamily="18" charset="0"/>
              </a:rPr>
              <a:t>2/ des lois ordinaires, lois de finances, lois de financement de la sécurité sociale,</a:t>
            </a:r>
          </a:p>
          <a:p>
            <a:endParaRPr lang="fr-FR" dirty="0"/>
          </a:p>
        </p:txBody>
      </p:sp>
    </p:spTree>
    <p:extLst>
      <p:ext uri="{BB962C8B-B14F-4D97-AF65-F5344CB8AC3E}">
        <p14:creationId xmlns:p14="http://schemas.microsoft.com/office/powerpoint/2010/main" val="9790912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2" y="685800"/>
            <a:ext cx="11136486" cy="5798127"/>
          </a:xfrm>
        </p:spPr>
        <p:txBody>
          <a:bodyPr>
            <a:normAutofit/>
          </a:bodyPr>
          <a:lstStyle/>
          <a:p>
            <a:r>
              <a:rPr lang="fr-FR" sz="3200" dirty="0">
                <a:solidFill>
                  <a:schemeClr val="tx1"/>
                </a:solidFill>
                <a:latin typeface="Times New Roman" panose="02020603050405020304" pitchFamily="18" charset="0"/>
                <a:cs typeface="Times New Roman" panose="02020603050405020304" pitchFamily="18" charset="0"/>
              </a:rPr>
              <a:t> Une loi ordinaire est un acte législatif voté par le Parlement selon la procédure établie par la Constitution et dans l'un des domaines expressément prévus par celle-ci (Article 34).</a:t>
            </a:r>
          </a:p>
        </p:txBody>
      </p:sp>
    </p:spTree>
    <p:extLst>
      <p:ext uri="{BB962C8B-B14F-4D97-AF65-F5344CB8AC3E}">
        <p14:creationId xmlns:p14="http://schemas.microsoft.com/office/powerpoint/2010/main" val="32733836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2" y="685800"/>
            <a:ext cx="11227926" cy="5806440"/>
          </a:xfrm>
        </p:spPr>
        <p:txBody>
          <a:bodyPr>
            <a:normAutofit/>
          </a:bodyPr>
          <a:lstStyle/>
          <a:p>
            <a:pPr algn="just"/>
            <a:r>
              <a:rPr lang="fr-FR" sz="3200" dirty="0">
                <a:solidFill>
                  <a:schemeClr val="tx1"/>
                </a:solidFill>
                <a:latin typeface="Times New Roman" panose="02020603050405020304" pitchFamily="18" charset="0"/>
                <a:cs typeface="Times New Roman" panose="02020603050405020304" pitchFamily="18" charset="0"/>
              </a:rPr>
              <a:t>Les lois ordinaires sont votées selon la procédure de navette entre l'Assemblée nationale et le Sénat.</a:t>
            </a:r>
          </a:p>
          <a:p>
            <a:pPr algn="just"/>
            <a:r>
              <a:rPr lang="fr-FR" sz="3200" dirty="0">
                <a:solidFill>
                  <a:schemeClr val="tx1"/>
                </a:solidFill>
                <a:latin typeface="Times New Roman" panose="02020603050405020304" pitchFamily="18" charset="0"/>
                <a:cs typeface="Times New Roman" panose="02020603050405020304" pitchFamily="18" charset="0"/>
              </a:rPr>
              <a:t>Si le Parlement dépasse son domaine d'intervention, il encourt une sanction du Conseil Constitutionnel empêchant une promulgation de la loi.</a:t>
            </a:r>
          </a:p>
          <a:p>
            <a:pPr algn="just"/>
            <a:r>
              <a:rPr lang="fr-FR" sz="3200" dirty="0">
                <a:solidFill>
                  <a:schemeClr val="tx1"/>
                </a:solidFill>
                <a:latin typeface="Times New Roman" panose="02020603050405020304" pitchFamily="18" charset="0"/>
                <a:cs typeface="Times New Roman" panose="02020603050405020304" pitchFamily="18" charset="0"/>
              </a:rPr>
              <a:t>La loi ordinaire porte sur des règles de droit. </a:t>
            </a:r>
          </a:p>
        </p:txBody>
      </p:sp>
    </p:spTree>
    <p:extLst>
      <p:ext uri="{BB962C8B-B14F-4D97-AF65-F5344CB8AC3E}">
        <p14:creationId xmlns:p14="http://schemas.microsoft.com/office/powerpoint/2010/main" val="20338101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1219613" cy="5839691"/>
          </a:xfrm>
        </p:spPr>
        <p:txBody>
          <a:bodyPr>
            <a:normAutofit/>
          </a:bodyPr>
          <a:lstStyle/>
          <a:p>
            <a:pPr algn="ctr"/>
            <a:r>
              <a:rPr lang="fr-FR" sz="3200" dirty="0">
                <a:solidFill>
                  <a:schemeClr val="tx1"/>
                </a:solidFill>
                <a:latin typeface="Times New Roman" panose="02020603050405020304" pitchFamily="18" charset="0"/>
                <a:cs typeface="Times New Roman" panose="02020603050405020304" pitchFamily="18" charset="0"/>
              </a:rPr>
              <a:t>3/ des lois référendaires,</a:t>
            </a:r>
          </a:p>
        </p:txBody>
      </p:sp>
    </p:spTree>
    <p:extLst>
      <p:ext uri="{BB962C8B-B14F-4D97-AF65-F5344CB8AC3E}">
        <p14:creationId xmlns:p14="http://schemas.microsoft.com/office/powerpoint/2010/main" val="21587564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1128173" cy="5698375"/>
          </a:xfrm>
        </p:spPr>
        <p:txBody>
          <a:bodyPr>
            <a:noAutofit/>
          </a:bodyPr>
          <a:lstStyle/>
          <a:p>
            <a:pPr algn="just"/>
            <a:r>
              <a:rPr lang="fr-FR" sz="3200" dirty="0">
                <a:solidFill>
                  <a:schemeClr val="tx1"/>
                </a:solidFill>
                <a:latin typeface="Times New Roman" panose="02020603050405020304" pitchFamily="18" charset="0"/>
                <a:cs typeface="Times New Roman" panose="02020603050405020304" pitchFamily="18" charset="0"/>
              </a:rPr>
              <a:t>Une loi référendaire est une loi qui est adoptée après l'approbation d'un projet de loi soumis au peuple par voie de référendum.</a:t>
            </a:r>
          </a:p>
        </p:txBody>
      </p:sp>
    </p:spTree>
    <p:extLst>
      <p:ext uri="{BB962C8B-B14F-4D97-AF65-F5344CB8AC3E}">
        <p14:creationId xmlns:p14="http://schemas.microsoft.com/office/powerpoint/2010/main" val="936229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1261177" cy="5690062"/>
          </a:xfrm>
        </p:spPr>
        <p:txBody>
          <a:bodyPr/>
          <a:lstStyle/>
          <a:p>
            <a:r>
              <a:rPr lang="fr-FR" sz="3200" dirty="0">
                <a:solidFill>
                  <a:schemeClr val="tx1"/>
                </a:solidFill>
                <a:latin typeface="Times New Roman" panose="02020603050405020304" pitchFamily="18" charset="0"/>
                <a:cs typeface="Times New Roman" panose="02020603050405020304" pitchFamily="18" charset="0"/>
              </a:rPr>
              <a:t>selon la procédure de l'article 11 de la Constitution, le Président de la République et le Premier ministre promulguent la loi référendaire (la signature des deux est requise) dans les quinze jours qui suivent la proclamation des résultats du référendum.</a:t>
            </a:r>
          </a:p>
          <a:p>
            <a:pPr marL="0" indent="0">
              <a:buNone/>
            </a:pPr>
            <a:endParaRPr lang="fr-FR"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17234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2" y="685800"/>
            <a:ext cx="11161424" cy="5831378"/>
          </a:xfrm>
        </p:spPr>
        <p:txBody>
          <a:bodyPr>
            <a:normAutofit/>
          </a:bodyPr>
          <a:lstStyle/>
          <a:p>
            <a:r>
              <a:rPr lang="fr-FR" sz="3200" dirty="0">
                <a:solidFill>
                  <a:schemeClr val="tx1"/>
                </a:solidFill>
                <a:latin typeface="Times New Roman" panose="02020603050405020304" pitchFamily="18" charset="0"/>
                <a:cs typeface="Times New Roman" panose="02020603050405020304" pitchFamily="18" charset="0"/>
              </a:rPr>
              <a:t>La loi référendaire est l'une des formes que peut prendre la démocratie directe, puisqu'elle permet aux citoyens d'exprimer directement leur volonté au pouvoir exécutif.</a:t>
            </a:r>
          </a:p>
        </p:txBody>
      </p:sp>
    </p:spTree>
    <p:extLst>
      <p:ext uri="{BB962C8B-B14F-4D97-AF65-F5344CB8AC3E}">
        <p14:creationId xmlns:p14="http://schemas.microsoft.com/office/powerpoint/2010/main" val="34060326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1128173" cy="5698375"/>
          </a:xfrm>
        </p:spPr>
        <p:txBody>
          <a:bodyPr>
            <a:normAutofit/>
          </a:bodyPr>
          <a:lstStyle/>
          <a:p>
            <a:pPr algn="ctr"/>
            <a:r>
              <a:rPr lang="fr-FR" sz="3200" dirty="0">
                <a:solidFill>
                  <a:schemeClr val="tx1"/>
                </a:solidFill>
                <a:latin typeface="Times New Roman" panose="02020603050405020304" pitchFamily="18" charset="0"/>
                <a:cs typeface="Times New Roman" panose="02020603050405020304" pitchFamily="18" charset="0"/>
              </a:rPr>
              <a:t>4/ des ordonnances</a:t>
            </a:r>
          </a:p>
        </p:txBody>
      </p:sp>
    </p:spTree>
    <p:extLst>
      <p:ext uri="{BB962C8B-B14F-4D97-AF65-F5344CB8AC3E}">
        <p14:creationId xmlns:p14="http://schemas.microsoft.com/office/powerpoint/2010/main" val="26246260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2" y="74816"/>
            <a:ext cx="11319366" cy="6384174"/>
          </a:xfrm>
        </p:spPr>
        <p:txBody>
          <a:bodyPr>
            <a:normAutofit/>
          </a:bodyPr>
          <a:lstStyle/>
          <a:p>
            <a:r>
              <a:rPr lang="fr-FR" sz="3200" dirty="0">
                <a:solidFill>
                  <a:schemeClr val="tx1"/>
                </a:solidFill>
                <a:latin typeface="Times New Roman" panose="02020603050405020304" pitchFamily="18" charset="0"/>
                <a:cs typeface="Times New Roman" panose="02020603050405020304" pitchFamily="18" charset="0"/>
              </a:rPr>
              <a:t> Une ordonnance est une mesure prise par le gouvernement dans un domaine qui relève normalement de la loi.</a:t>
            </a:r>
          </a:p>
          <a:p>
            <a:r>
              <a:rPr lang="fr-FR" sz="3200" dirty="0">
                <a:solidFill>
                  <a:schemeClr val="tx1"/>
                </a:solidFill>
                <a:latin typeface="Times New Roman" panose="02020603050405020304" pitchFamily="18" charset="0"/>
                <a:cs typeface="Times New Roman" panose="02020603050405020304" pitchFamily="18" charset="0"/>
              </a:rPr>
              <a:t>Prévues par l'article 38 de la Constitution, les ordonnances doivent être couvertes après une loi d'habilitation votée par le Parlement, qui en fixe les domaines et la durée.</a:t>
            </a:r>
          </a:p>
        </p:txBody>
      </p:sp>
    </p:spTree>
    <p:extLst>
      <p:ext uri="{BB962C8B-B14F-4D97-AF65-F5344CB8AC3E}">
        <p14:creationId xmlns:p14="http://schemas.microsoft.com/office/powerpoint/2010/main" val="2348478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1057073" cy="5841460"/>
          </a:xfrm>
        </p:spPr>
        <p:txBody>
          <a:bodyPr>
            <a:normAutofit/>
          </a:bodyPr>
          <a:lstStyle/>
          <a:p>
            <a:pPr algn="just"/>
            <a:r>
              <a:rPr lang="fr-FR" sz="3200" dirty="0">
                <a:solidFill>
                  <a:schemeClr val="tx1"/>
                </a:solidFill>
                <a:latin typeface="Times New Roman" panose="02020603050405020304" pitchFamily="18" charset="0"/>
                <a:cs typeface="Times New Roman" panose="02020603050405020304" pitchFamily="18" charset="0"/>
              </a:rPr>
              <a:t>Les ordonnances doivent faire l'objet d'un projet de loi de ratification déposé devant le Parlement avant l'expiration du délai indiqué dans la loi d'habilitation, sinon elles deviennent caduques.</a:t>
            </a:r>
          </a:p>
          <a:p>
            <a:pPr algn="just"/>
            <a:r>
              <a:rPr lang="fr-FR" sz="3200" dirty="0">
                <a:solidFill>
                  <a:schemeClr val="tx1"/>
                </a:solidFill>
                <a:latin typeface="Times New Roman" panose="02020603050405020304" pitchFamily="18" charset="0"/>
                <a:cs typeface="Times New Roman" panose="02020603050405020304" pitchFamily="18" charset="0"/>
              </a:rPr>
              <a:t>Avant d'être ratifiée, l'ordonnance a une nature réglementaire, après ratification elle prend une nature législative. </a:t>
            </a:r>
          </a:p>
        </p:txBody>
      </p:sp>
    </p:spTree>
    <p:extLst>
      <p:ext uri="{BB962C8B-B14F-4D97-AF65-F5344CB8AC3E}">
        <p14:creationId xmlns:p14="http://schemas.microsoft.com/office/powerpoint/2010/main" val="1312133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1053359" cy="5615247"/>
          </a:xfrm>
        </p:spPr>
        <p:txBody>
          <a:bodyPr/>
          <a:lstStyle/>
          <a:p>
            <a:r>
              <a:rPr lang="fr-FR" sz="3200" dirty="0">
                <a:solidFill>
                  <a:schemeClr val="tx1"/>
                </a:solidFill>
                <a:latin typeface="Times New Roman" panose="02020603050405020304" pitchFamily="18" charset="0"/>
                <a:cs typeface="Times New Roman" panose="02020603050405020304" pitchFamily="18" charset="0"/>
              </a:rPr>
              <a:t>L'expression "bloc de constitutionnalité" désigne l’ensemble des textes et principes à valeur constitutionnelle que les lois doivent respecter.</a:t>
            </a:r>
          </a:p>
          <a:p>
            <a:pPr marL="0" indent="0">
              <a:buNone/>
            </a:pPr>
            <a:endParaRPr lang="fr-FR" dirty="0"/>
          </a:p>
        </p:txBody>
      </p:sp>
    </p:spTree>
    <p:extLst>
      <p:ext uri="{BB962C8B-B14F-4D97-AF65-F5344CB8AC3E}">
        <p14:creationId xmlns:p14="http://schemas.microsoft.com/office/powerpoint/2010/main" val="42801412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2" y="685800"/>
            <a:ext cx="10920886" cy="5705272"/>
          </a:xfrm>
        </p:spPr>
        <p:txBody>
          <a:bodyPr>
            <a:normAutofit/>
          </a:bodyPr>
          <a:lstStyle/>
          <a:p>
            <a:pPr algn="just"/>
            <a:r>
              <a:rPr lang="fr-FR" sz="3200" dirty="0">
                <a:solidFill>
                  <a:schemeClr val="tx1"/>
                </a:solidFill>
                <a:latin typeface="Times New Roman" panose="02020603050405020304" pitchFamily="18" charset="0"/>
                <a:cs typeface="Times New Roman" panose="02020603050405020304" pitchFamily="18" charset="0"/>
              </a:rPr>
              <a:t>Les ordonnances sont principalement prises pour ne pas encombrer l'ordre du jour législatif et par un souci d'efficacité.</a:t>
            </a:r>
          </a:p>
          <a:p>
            <a:pPr algn="just"/>
            <a:r>
              <a:rPr lang="fr-FR" sz="3200" dirty="0">
                <a:solidFill>
                  <a:schemeClr val="tx1"/>
                </a:solidFill>
                <a:latin typeface="Times New Roman" panose="02020603050405020304" pitchFamily="18" charset="0"/>
                <a:cs typeface="Times New Roman" panose="02020603050405020304" pitchFamily="18" charset="0"/>
              </a:rPr>
              <a:t>Exemples :</a:t>
            </a:r>
          </a:p>
          <a:p>
            <a:pPr algn="just"/>
            <a:r>
              <a:rPr lang="fr-FR" sz="3200" dirty="0">
                <a:solidFill>
                  <a:schemeClr val="tx1"/>
                </a:solidFill>
                <a:latin typeface="Times New Roman" panose="02020603050405020304" pitchFamily="18" charset="0"/>
                <a:cs typeface="Times New Roman" panose="02020603050405020304" pitchFamily="18" charset="0"/>
              </a:rPr>
              <a:t>- transposition en droit français des directives communautaires,</a:t>
            </a:r>
          </a:p>
          <a:p>
            <a:pPr algn="just"/>
            <a:r>
              <a:rPr lang="fr-FR" sz="3200" dirty="0">
                <a:solidFill>
                  <a:schemeClr val="tx1"/>
                </a:solidFill>
                <a:latin typeface="Times New Roman" panose="02020603050405020304" pitchFamily="18" charset="0"/>
                <a:cs typeface="Times New Roman" panose="02020603050405020304" pitchFamily="18" charset="0"/>
              </a:rPr>
              <a:t>- rédaction de la partie législative de plusieurs codes,</a:t>
            </a:r>
          </a:p>
          <a:p>
            <a:pPr algn="just"/>
            <a:r>
              <a:rPr lang="fr-FR" sz="3200" dirty="0">
                <a:solidFill>
                  <a:schemeClr val="tx1"/>
                </a:solidFill>
                <a:latin typeface="Times New Roman" panose="02020603050405020304" pitchFamily="18" charset="0"/>
                <a:cs typeface="Times New Roman" panose="02020603050405020304" pitchFamily="18" charset="0"/>
              </a:rPr>
              <a:t>- simplification de la législation,</a:t>
            </a:r>
          </a:p>
          <a:p>
            <a:pPr algn="just"/>
            <a:r>
              <a:rPr lang="fr-FR" sz="3200" dirty="0">
                <a:solidFill>
                  <a:schemeClr val="tx1"/>
                </a:solidFill>
                <a:latin typeface="Times New Roman" panose="02020603050405020304" pitchFamily="18" charset="0"/>
                <a:cs typeface="Times New Roman" panose="02020603050405020304" pitchFamily="18" charset="0"/>
              </a:rPr>
              <a:t>- ordonnances techniques, comme la traduction en euros des montants en francs dans la législation.</a:t>
            </a:r>
          </a:p>
        </p:txBody>
      </p:sp>
    </p:spTree>
    <p:extLst>
      <p:ext uri="{BB962C8B-B14F-4D97-AF65-F5344CB8AC3E}">
        <p14:creationId xmlns:p14="http://schemas.microsoft.com/office/powerpoint/2010/main" val="6158540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1003483" cy="5615247"/>
          </a:xfrm>
        </p:spPr>
        <p:txBody>
          <a:bodyPr/>
          <a:lstStyle/>
          <a:p>
            <a:pPr algn="ctr"/>
            <a:r>
              <a:rPr lang="fr-FR" sz="3200" dirty="0">
                <a:solidFill>
                  <a:schemeClr val="tx1"/>
                </a:solidFill>
                <a:latin typeface="Times New Roman" panose="02020603050405020304" pitchFamily="18" charset="0"/>
                <a:cs typeface="Times New Roman" panose="02020603050405020304" pitchFamily="18" charset="0"/>
              </a:rPr>
              <a:t>5/ des règlements autonomes, pris en vertu de l'article 37 de la Constitution (Cf. Délégalisation)</a:t>
            </a:r>
            <a:endParaRPr lang="fr-FR" dirty="0"/>
          </a:p>
        </p:txBody>
      </p:sp>
    </p:spTree>
    <p:extLst>
      <p:ext uri="{BB962C8B-B14F-4D97-AF65-F5344CB8AC3E}">
        <p14:creationId xmlns:p14="http://schemas.microsoft.com/office/powerpoint/2010/main" val="6525844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2" y="685800"/>
            <a:ext cx="11294428" cy="5756564"/>
          </a:xfrm>
        </p:spPr>
        <p:txBody>
          <a:bodyPr>
            <a:normAutofit fontScale="25000" lnSpcReduction="20000"/>
          </a:bodyPr>
          <a:lstStyle/>
          <a:p>
            <a:endParaRPr lang="fr-FR" sz="3200" dirty="0">
              <a:solidFill>
                <a:schemeClr val="tx1"/>
              </a:solidFill>
              <a:latin typeface="Times New Roman" panose="02020603050405020304" pitchFamily="18" charset="0"/>
              <a:cs typeface="Times New Roman" panose="02020603050405020304" pitchFamily="18" charset="0"/>
            </a:endParaRPr>
          </a:p>
          <a:p>
            <a:endParaRPr lang="fr-FR" sz="3200" dirty="0">
              <a:solidFill>
                <a:schemeClr val="tx1"/>
              </a:solidFill>
              <a:latin typeface="Times New Roman" panose="02020603050405020304" pitchFamily="18" charset="0"/>
              <a:cs typeface="Times New Roman" panose="02020603050405020304" pitchFamily="18" charset="0"/>
            </a:endParaRPr>
          </a:p>
          <a:p>
            <a:pPr algn="just"/>
            <a:r>
              <a:rPr lang="fr-FR" sz="12800" dirty="0">
                <a:solidFill>
                  <a:schemeClr val="tx1"/>
                </a:solidFill>
                <a:latin typeface="Times New Roman" panose="02020603050405020304" pitchFamily="18" charset="0"/>
                <a:cs typeface="Times New Roman" panose="02020603050405020304" pitchFamily="18" charset="0"/>
              </a:rPr>
              <a:t>Le règlement autonome est un règlement adopté spontanément par le gouvernement sur un sujet autre que ceux qui sont réservés à la loi.</a:t>
            </a:r>
          </a:p>
          <a:p>
            <a:pPr algn="just"/>
            <a:r>
              <a:rPr lang="fr-FR" sz="12800" dirty="0">
                <a:solidFill>
                  <a:schemeClr val="tx1"/>
                </a:solidFill>
                <a:latin typeface="Times New Roman" panose="02020603050405020304" pitchFamily="18" charset="0"/>
                <a:cs typeface="Times New Roman" panose="02020603050405020304" pitchFamily="18" charset="0"/>
              </a:rPr>
              <a:t>Il trouve son fondement dans l'article 37 de la Constitution de la Ve République qui élargit les pouvoirs du Gouvernement par rapport à la IIIe et IVe République en lui accordant la possibilité de prendre des décisions réglementaires de manière autonome.</a:t>
            </a:r>
          </a:p>
          <a:p>
            <a:pPr algn="just"/>
            <a:r>
              <a:rPr lang="fr-FR" sz="12800" dirty="0">
                <a:solidFill>
                  <a:schemeClr val="tx1"/>
                </a:solidFill>
                <a:latin typeface="Times New Roman" panose="02020603050405020304" pitchFamily="18" charset="0"/>
                <a:cs typeface="Times New Roman" panose="02020603050405020304" pitchFamily="18" charset="0"/>
              </a:rPr>
              <a:t>On parle de pouvoir réglementaire autonome.</a:t>
            </a:r>
          </a:p>
          <a:p>
            <a:endParaRPr lang="fr-FR" sz="1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55893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133004"/>
            <a:ext cx="11402494" cy="6093229"/>
          </a:xfrm>
        </p:spPr>
        <p:txBody>
          <a:bodyPr>
            <a:normAutofit/>
          </a:bodyPr>
          <a:lstStyle/>
          <a:p>
            <a:r>
              <a:rPr lang="fr-FR" sz="3200">
                <a:solidFill>
                  <a:schemeClr val="tx1"/>
                </a:solidFill>
                <a:latin typeface="Times New Roman" panose="02020603050405020304" pitchFamily="18" charset="0"/>
                <a:cs typeface="Times New Roman" panose="02020603050405020304" pitchFamily="18" charset="0"/>
              </a:rPr>
              <a:t>« Les </a:t>
            </a:r>
            <a:r>
              <a:rPr lang="fr-FR" sz="3200" dirty="0">
                <a:solidFill>
                  <a:schemeClr val="tx1"/>
                </a:solidFill>
                <a:latin typeface="Times New Roman" panose="02020603050405020304" pitchFamily="18" charset="0"/>
                <a:cs typeface="Times New Roman" panose="02020603050405020304" pitchFamily="18" charset="0"/>
              </a:rPr>
              <a:t>matières autres que celles qui sont du domaine de la loi ont un caractère réglementaire.</a:t>
            </a:r>
          </a:p>
          <a:p>
            <a:r>
              <a:rPr lang="fr-FR" sz="3200" dirty="0">
                <a:solidFill>
                  <a:schemeClr val="tx1"/>
                </a:solidFill>
                <a:latin typeface="Times New Roman" panose="02020603050405020304" pitchFamily="18" charset="0"/>
                <a:cs typeface="Times New Roman" panose="02020603050405020304" pitchFamily="18" charset="0"/>
              </a:rPr>
              <a:t>Les textes de forme législative intervenus en ces matières peuvent être modifiés par décrets pris après avis du Conseil d'Etat.</a:t>
            </a:r>
          </a:p>
          <a:p>
            <a:r>
              <a:rPr lang="fr-FR" sz="3200" dirty="0">
                <a:solidFill>
                  <a:schemeClr val="tx1"/>
                </a:solidFill>
                <a:latin typeface="Times New Roman" panose="02020603050405020304" pitchFamily="18" charset="0"/>
                <a:cs typeface="Times New Roman" panose="02020603050405020304" pitchFamily="18" charset="0"/>
              </a:rPr>
              <a:t>Ceux de ces textes qui interviendraient après l'entrée en vigueur de la présente Constitution ne pourront être modifiés par décret que si le Conseil constitutionnel a déclaré qu'ils ont un caractère réglementaire en vertu de l'alinéa précédent ».</a:t>
            </a:r>
          </a:p>
          <a:p>
            <a:r>
              <a:rPr lang="fr-FR" sz="3200" dirty="0">
                <a:solidFill>
                  <a:schemeClr val="tx1"/>
                </a:solidFill>
                <a:latin typeface="Times New Roman" panose="02020603050405020304" pitchFamily="18" charset="0"/>
                <a:cs typeface="Times New Roman" panose="02020603050405020304" pitchFamily="18" charset="0"/>
              </a:rPr>
              <a:t>(Article 37 de la Constitution)</a:t>
            </a:r>
          </a:p>
        </p:txBody>
      </p:sp>
    </p:spTree>
    <p:extLst>
      <p:ext uri="{BB962C8B-B14F-4D97-AF65-F5344CB8AC3E}">
        <p14:creationId xmlns:p14="http://schemas.microsoft.com/office/powerpoint/2010/main" val="28350951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149630"/>
            <a:ext cx="11286115" cy="6334298"/>
          </a:xfrm>
        </p:spPr>
        <p:txBody>
          <a:bodyPr>
            <a:noAutofit/>
          </a:bodyPr>
          <a:lstStyle/>
          <a:p>
            <a:pPr algn="just"/>
            <a:r>
              <a:rPr lang="fr-FR" sz="3200" dirty="0">
                <a:solidFill>
                  <a:schemeClr val="tx1"/>
                </a:solidFill>
                <a:latin typeface="Times New Roman" panose="02020603050405020304" pitchFamily="18" charset="0"/>
                <a:cs typeface="Times New Roman" panose="02020603050405020304" pitchFamily="18" charset="0"/>
              </a:rPr>
              <a:t>Le règlement autonome se distingue du règlement d'application ou d'exécution d'une loi qui est nécessité par la mise en application de la loi sur laquelle il s'appuie.</a:t>
            </a:r>
          </a:p>
          <a:p>
            <a:pPr algn="just"/>
            <a:r>
              <a:rPr lang="fr-FR" sz="3200" dirty="0">
                <a:solidFill>
                  <a:schemeClr val="tx1"/>
                </a:solidFill>
                <a:latin typeface="Times New Roman" panose="02020603050405020304" pitchFamily="18" charset="0"/>
                <a:cs typeface="Times New Roman" panose="02020603050405020304" pitchFamily="18" charset="0"/>
              </a:rPr>
              <a:t>Les règlements autonomes sont susceptibles de recours devant le juge administratif qui pourra contrôler leur conformité à la Constitution et aux traités internationaux.</a:t>
            </a:r>
          </a:p>
        </p:txBody>
      </p:sp>
    </p:spTree>
    <p:extLst>
      <p:ext uri="{BB962C8B-B14F-4D97-AF65-F5344CB8AC3E}">
        <p14:creationId xmlns:p14="http://schemas.microsoft.com/office/powerpoint/2010/main" val="40233518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2" y="685800"/>
            <a:ext cx="11020108" cy="5756564"/>
          </a:xfrm>
        </p:spPr>
        <p:txBody>
          <a:bodyPr>
            <a:normAutofit/>
          </a:bodyPr>
          <a:lstStyle/>
          <a:p>
            <a:pPr algn="just"/>
            <a:r>
              <a:rPr lang="fr-FR" sz="3200" dirty="0">
                <a:solidFill>
                  <a:schemeClr val="tx1"/>
                </a:solidFill>
                <a:latin typeface="Times New Roman" panose="02020603050405020304" pitchFamily="18" charset="0"/>
                <a:cs typeface="Times New Roman" panose="02020603050405020304" pitchFamily="18" charset="0"/>
              </a:rPr>
              <a:t>Une assise plus forte qu'un texte réglementaire pouvant s'avérer politiquement plus avantageuse, les textes législatifs ont cependant tendance à être préférés aux règlements autonomes.</a:t>
            </a:r>
          </a:p>
        </p:txBody>
      </p:sp>
    </p:spTree>
    <p:extLst>
      <p:ext uri="{BB962C8B-B14F-4D97-AF65-F5344CB8AC3E}">
        <p14:creationId xmlns:p14="http://schemas.microsoft.com/office/powerpoint/2010/main" val="37581893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2" y="685800"/>
            <a:ext cx="11202988" cy="5814753"/>
          </a:xfrm>
        </p:spPr>
        <p:txBody>
          <a:bodyPr>
            <a:noAutofit/>
          </a:bodyPr>
          <a:lstStyle/>
          <a:p>
            <a:pPr algn="ctr"/>
            <a:r>
              <a:rPr lang="fr-FR" sz="3200" dirty="0">
                <a:solidFill>
                  <a:schemeClr val="tx1"/>
                </a:solidFill>
                <a:latin typeface="Times New Roman" panose="02020603050405020304" pitchFamily="18" charset="0"/>
                <a:cs typeface="Times New Roman" panose="02020603050405020304" pitchFamily="18" charset="0"/>
              </a:rPr>
              <a:t>6/ des décisions prises en vertu de l'article 16 de la Constitution (état d'urgence)</a:t>
            </a:r>
          </a:p>
        </p:txBody>
      </p:sp>
    </p:spTree>
    <p:extLst>
      <p:ext uri="{BB962C8B-B14F-4D97-AF65-F5344CB8AC3E}">
        <p14:creationId xmlns:p14="http://schemas.microsoft.com/office/powerpoint/2010/main" val="37246649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1128173" cy="5748251"/>
          </a:xfrm>
        </p:spPr>
        <p:txBody>
          <a:bodyPr>
            <a:normAutofit/>
          </a:bodyPr>
          <a:lstStyle/>
          <a:p>
            <a:pPr algn="just"/>
            <a:r>
              <a:rPr lang="fr-FR" sz="3200" dirty="0">
                <a:solidFill>
                  <a:schemeClr val="tx1"/>
                </a:solidFill>
                <a:latin typeface="Times New Roman" panose="02020603050405020304" pitchFamily="18" charset="0"/>
                <a:cs typeface="Times New Roman" panose="02020603050405020304" pitchFamily="18" charset="0"/>
              </a:rPr>
              <a:t>L'état d'urgence désigne un régime exceptionnel, mis en place par un gouvernement, en cas d'atteinte grave à l'ordre public, de troubles graves ou de calamités nationales.</a:t>
            </a:r>
          </a:p>
          <a:p>
            <a:pPr algn="just"/>
            <a:r>
              <a:rPr lang="fr-FR" sz="3200" dirty="0">
                <a:solidFill>
                  <a:schemeClr val="tx1"/>
                </a:solidFill>
                <a:latin typeface="Times New Roman" panose="02020603050405020304" pitchFamily="18" charset="0"/>
                <a:cs typeface="Times New Roman" panose="02020603050405020304" pitchFamily="18" charset="0"/>
              </a:rPr>
              <a:t>Il se traduit par un renforcement des pouvoirs de l'autorité administrative, notamment des pouvoirs de police, des restrictions de certaines libertés publiques ou individuelles pour des personnes considérées comme dangereuses : contrôle de la presse, limitation de circulation des personnes ou des véhicules, expulsions du territoire, interdiction de réunion, assignation à résidence, etc.</a:t>
            </a:r>
          </a:p>
        </p:txBody>
      </p:sp>
    </p:spTree>
    <p:extLst>
      <p:ext uri="{BB962C8B-B14F-4D97-AF65-F5344CB8AC3E}">
        <p14:creationId xmlns:p14="http://schemas.microsoft.com/office/powerpoint/2010/main" val="1917754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1103235" cy="5906193"/>
          </a:xfrm>
        </p:spPr>
        <p:txBody>
          <a:bodyPr>
            <a:normAutofit/>
          </a:bodyPr>
          <a:lstStyle/>
          <a:p>
            <a:pPr algn="just"/>
            <a:r>
              <a:rPr lang="fr-FR" sz="3200" dirty="0">
                <a:solidFill>
                  <a:schemeClr val="tx1"/>
                </a:solidFill>
                <a:latin typeface="Times New Roman" panose="02020603050405020304" pitchFamily="18" charset="0"/>
                <a:cs typeface="Times New Roman" panose="02020603050405020304" pitchFamily="18" charset="0"/>
              </a:rPr>
              <a:t>L'état d'urgence peut être proclamé sur tout le territoire ou sur une partie de celui-ci.</a:t>
            </a:r>
          </a:p>
          <a:p>
            <a:pPr algn="just"/>
            <a:r>
              <a:rPr lang="fr-FR" sz="3200" dirty="0">
                <a:solidFill>
                  <a:schemeClr val="tx1"/>
                </a:solidFill>
                <a:latin typeface="Times New Roman" panose="02020603050405020304" pitchFamily="18" charset="0"/>
                <a:cs typeface="Times New Roman" panose="02020603050405020304" pitchFamily="18" charset="0"/>
              </a:rPr>
              <a:t>Même s'il est prévu par la loi, l'état d'urgence est une mise entre parenthèses de l'Etat de droit au profit du maintien de l'ordre public.</a:t>
            </a:r>
          </a:p>
          <a:p>
            <a:pPr algn="just"/>
            <a:endParaRPr lang="fr-FR"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32463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0"/>
            <a:ext cx="11078297" cy="6342611"/>
          </a:xfrm>
        </p:spPr>
        <p:txBody>
          <a:bodyPr>
            <a:noAutofit/>
          </a:bodyPr>
          <a:lstStyle/>
          <a:p>
            <a:r>
              <a:rPr lang="fr-FR" sz="2800" dirty="0">
                <a:solidFill>
                  <a:schemeClr val="tx1"/>
                </a:solidFill>
                <a:latin typeface="Times New Roman" panose="02020603050405020304" pitchFamily="18" charset="0"/>
                <a:cs typeface="Times New Roman" panose="02020603050405020304" pitchFamily="18" charset="0"/>
              </a:rPr>
              <a:t>La notion d'état d'urgence a été introduite sous la IVe République par les lois d'avril et août 1955, durant la guerre d'Algérie.</a:t>
            </a:r>
          </a:p>
          <a:p>
            <a:endParaRPr lang="fr-FR" sz="2800" dirty="0">
              <a:solidFill>
                <a:schemeClr val="tx1"/>
              </a:solidFill>
              <a:latin typeface="Times New Roman" panose="02020603050405020304" pitchFamily="18" charset="0"/>
              <a:cs typeface="Times New Roman" panose="02020603050405020304" pitchFamily="18" charset="0"/>
            </a:endParaRPr>
          </a:p>
          <a:p>
            <a:pPr algn="just"/>
            <a:r>
              <a:rPr lang="fr-FR" sz="2800" dirty="0">
                <a:solidFill>
                  <a:schemeClr val="tx1"/>
                </a:solidFill>
                <a:latin typeface="Times New Roman" panose="02020603050405020304" pitchFamily="18" charset="0"/>
                <a:cs typeface="Times New Roman" panose="02020603050405020304" pitchFamily="18" charset="0"/>
              </a:rPr>
              <a:t>Dans la Constitution de la Ve République, l'article 16 confère au président de la République, "lorsque les institutions de la République, l'indépendance de la Nation, l'intégrité de son territoire ou l'exécution de ses engagements internationaux sont menacés d'une manière grave et immédiate et que le fonctionnement régulier des pouvoirs publics est interrompu", la possibilité de prendre "les mesures exigées par ces circonstances, après consultation officielle du Premier ministre, des présidents des assemblées, ainsi que du Conseil constitutionnel".</a:t>
            </a:r>
          </a:p>
        </p:txBody>
      </p:sp>
    </p:spTree>
    <p:extLst>
      <p:ext uri="{BB962C8B-B14F-4D97-AF65-F5344CB8AC3E}">
        <p14:creationId xmlns:p14="http://schemas.microsoft.com/office/powerpoint/2010/main" val="2913727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299258"/>
            <a:ext cx="11036733" cy="5935287"/>
          </a:xfrm>
        </p:spPr>
        <p:txBody>
          <a:bodyPr>
            <a:noAutofit/>
          </a:bodyPr>
          <a:lstStyle/>
          <a:p>
            <a:pPr algn="just"/>
            <a:r>
              <a:rPr lang="fr-FR" sz="3200" dirty="0">
                <a:solidFill>
                  <a:schemeClr val="tx1"/>
                </a:solidFill>
                <a:latin typeface="Times New Roman" panose="02020603050405020304" pitchFamily="18" charset="0"/>
                <a:cs typeface="Times New Roman" panose="02020603050405020304" pitchFamily="18" charset="0"/>
              </a:rPr>
              <a:t> 1/ Situé au sommet de la hiérarchie des normes</a:t>
            </a:r>
          </a:p>
          <a:p>
            <a:pPr algn="just"/>
            <a:r>
              <a:rPr lang="fr-FR" sz="3200" dirty="0">
                <a:solidFill>
                  <a:schemeClr val="tx1"/>
                </a:solidFill>
                <a:latin typeface="Times New Roman" panose="02020603050405020304" pitchFamily="18" charset="0"/>
                <a:cs typeface="Times New Roman" panose="02020603050405020304" pitchFamily="18" charset="0"/>
              </a:rPr>
              <a:t> 2/Un cadre juridique protecteur des droits fondamentaux. Il sert de fondement au contrôle de constitutionnalité effectué par le Conseil Constitutionnel. C'est le Conseil qui a listé les textes qui composent le bloc de constitutionnalité :</a:t>
            </a:r>
          </a:p>
        </p:txBody>
      </p:sp>
    </p:spTree>
    <p:extLst>
      <p:ext uri="{BB962C8B-B14F-4D97-AF65-F5344CB8AC3E}">
        <p14:creationId xmlns:p14="http://schemas.microsoft.com/office/powerpoint/2010/main" val="2309973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1036733" cy="5715000"/>
          </a:xfrm>
        </p:spPr>
        <p:txBody>
          <a:bodyPr>
            <a:normAutofit fontScale="92500" lnSpcReduction="10000"/>
          </a:bodyPr>
          <a:lstStyle/>
          <a:p>
            <a:r>
              <a:rPr lang="fr-FR" sz="3200" dirty="0">
                <a:solidFill>
                  <a:schemeClr val="tx1"/>
                </a:solidFill>
                <a:latin typeface="Times New Roman" panose="02020603050405020304" pitchFamily="18" charset="0"/>
                <a:cs typeface="Times New Roman" panose="02020603050405020304" pitchFamily="18" charset="0"/>
              </a:rPr>
              <a:t>Dans le cadre de la loi n° 55-385 du 3 avril 1955, l'état d'urgence est applicable "soit en cas de péril imminent résultant d'atteintes graves à l'ordre public, soit en cas d'événements présentant, par leur nature et leur gravité, le caractère de calamité publique".</a:t>
            </a:r>
          </a:p>
          <a:p>
            <a:pPr algn="just"/>
            <a:r>
              <a:rPr lang="fr-FR" sz="3200" dirty="0">
                <a:solidFill>
                  <a:schemeClr val="tx1"/>
                </a:solidFill>
                <a:latin typeface="Times New Roman" panose="02020603050405020304" pitchFamily="18" charset="0"/>
                <a:cs typeface="Times New Roman" panose="02020603050405020304" pitchFamily="18" charset="0"/>
              </a:rPr>
              <a:t>Il est proclamé par décret pris en conseil des ministres et donne aux autorités civiles, dans le territoire où il s'applique, des pouvoirs de police exceptionnels portant sur la réglementation de la circulation et du séjour des personnes, sur la fermeture des lieux ouverts au public et sur la réquisition des armes. Les pouvoirs de police peuvent être renforcés notamment en matière de perquisition et de contrôle des moyens d'information. Après le douzième jour, l'état d'urgence ne peut être prorogé que par une loi ordinaire.</a:t>
            </a:r>
            <a:endParaRPr lang="fr-FR" dirty="0"/>
          </a:p>
        </p:txBody>
      </p:sp>
    </p:spTree>
    <p:extLst>
      <p:ext uri="{BB962C8B-B14F-4D97-AF65-F5344CB8AC3E}">
        <p14:creationId xmlns:p14="http://schemas.microsoft.com/office/powerpoint/2010/main" val="26609368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241070"/>
            <a:ext cx="11302741" cy="6409112"/>
          </a:xfrm>
        </p:spPr>
        <p:txBody>
          <a:bodyPr>
            <a:normAutofit/>
          </a:bodyPr>
          <a:lstStyle/>
          <a:p>
            <a:pPr algn="just"/>
            <a:r>
              <a:rPr lang="fr-FR" sz="3200" dirty="0">
                <a:solidFill>
                  <a:schemeClr val="tx1"/>
                </a:solidFill>
                <a:latin typeface="Times New Roman" panose="02020603050405020304" pitchFamily="18" charset="0"/>
                <a:cs typeface="Times New Roman" panose="02020603050405020304" pitchFamily="18" charset="0"/>
              </a:rPr>
              <a:t>Après les attentats terroristes du 13 novembre 2015 à Paris qui ont conduit l'exécutif à décréter l'état d'urgence à Paris, une nouvelle loi vise à renforcer les moyens de lutte contre le terrorisme en modernisant les mesures d'investigations et de surveillance possibles (assignation à résidence, perquisition, accès aux données informatiques, dissolution des associations portant atteinte à l'ordre public, etc.) tout en mettant fin au contrôle de la presse.</a:t>
            </a:r>
          </a:p>
        </p:txBody>
      </p:sp>
    </p:spTree>
    <p:extLst>
      <p:ext uri="{BB962C8B-B14F-4D97-AF65-F5344CB8AC3E}">
        <p14:creationId xmlns:p14="http://schemas.microsoft.com/office/powerpoint/2010/main" val="29581211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1327679" cy="5947756"/>
          </a:xfrm>
        </p:spPr>
        <p:txBody>
          <a:bodyPr>
            <a:noAutofit/>
          </a:bodyPr>
          <a:lstStyle/>
          <a:p>
            <a:pPr algn="ctr"/>
            <a:r>
              <a:rPr lang="fr-FR" sz="2800" dirty="0">
                <a:solidFill>
                  <a:schemeClr val="tx1"/>
                </a:solidFill>
                <a:latin typeface="Times New Roman" panose="02020603050405020304" pitchFamily="18" charset="0"/>
                <a:cs typeface="Times New Roman" panose="02020603050405020304" pitchFamily="18" charset="0"/>
              </a:rPr>
              <a:t>7/ du droit communautaire dérivé </a:t>
            </a:r>
          </a:p>
        </p:txBody>
      </p:sp>
    </p:spTree>
    <p:extLst>
      <p:ext uri="{BB962C8B-B14F-4D97-AF65-F5344CB8AC3E}">
        <p14:creationId xmlns:p14="http://schemas.microsoft.com/office/powerpoint/2010/main" val="6165570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149629"/>
            <a:ext cx="11036733" cy="6367549"/>
          </a:xfrm>
        </p:spPr>
        <p:txBody>
          <a:bodyPr>
            <a:noAutofit/>
          </a:bodyPr>
          <a:lstStyle/>
          <a:p>
            <a:r>
              <a:rPr lang="fr-FR" sz="3200" dirty="0">
                <a:solidFill>
                  <a:schemeClr val="tx1"/>
                </a:solidFill>
                <a:latin typeface="Times New Roman" panose="02020603050405020304" pitchFamily="18" charset="0"/>
                <a:cs typeface="Times New Roman" panose="02020603050405020304" pitchFamily="18" charset="0"/>
              </a:rPr>
              <a:t>Un droit dérivé est un droit qui prend sa source dans un droit primaire ou originaire, situé au-dessus dans la hiérarchie des normes.</a:t>
            </a:r>
          </a:p>
          <a:p>
            <a:pPr algn="just"/>
            <a:r>
              <a:rPr lang="fr-FR" sz="3200" dirty="0">
                <a:solidFill>
                  <a:schemeClr val="tx1"/>
                </a:solidFill>
                <a:latin typeface="Times New Roman" panose="02020603050405020304" pitchFamily="18" charset="0"/>
                <a:cs typeface="Times New Roman" panose="02020603050405020304" pitchFamily="18" charset="0"/>
              </a:rPr>
              <a:t>L'expression droit dérivé est principalement utilisée en droit communautaire (européen). Le droit européen dérivé (ou droit communautaire dérivé ) est constitué des actes juridiques pris par les différentes institutions européennes (Commission européenne, Conseil de l'Union européenne et Parlement européen), dans l'exercice de leur compétence, en application du droit primaire européen (traités fondateurs et traités modificatifs).</a:t>
            </a:r>
          </a:p>
        </p:txBody>
      </p:sp>
    </p:spTree>
    <p:extLst>
      <p:ext uri="{BB962C8B-B14F-4D97-AF65-F5344CB8AC3E}">
        <p14:creationId xmlns:p14="http://schemas.microsoft.com/office/powerpoint/2010/main" val="35784816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116378"/>
            <a:ext cx="11211301" cy="6434051"/>
          </a:xfrm>
        </p:spPr>
        <p:txBody>
          <a:bodyPr>
            <a:noAutofit/>
          </a:bodyPr>
          <a:lstStyle/>
          <a:p>
            <a:r>
              <a:rPr lang="fr-FR" sz="3200" dirty="0">
                <a:solidFill>
                  <a:schemeClr val="tx1"/>
                </a:solidFill>
                <a:latin typeface="Times New Roman" panose="02020603050405020304" pitchFamily="18" charset="0"/>
                <a:cs typeface="Times New Roman" panose="02020603050405020304" pitchFamily="18" charset="0"/>
              </a:rPr>
              <a:t>a/ les actes contraignants qui génèrent une obligation juridique :</a:t>
            </a:r>
          </a:p>
          <a:p>
            <a:endParaRPr lang="fr-FR" sz="3200" dirty="0">
              <a:solidFill>
                <a:schemeClr val="tx1"/>
              </a:solidFill>
              <a:latin typeface="Times New Roman" panose="02020603050405020304" pitchFamily="18" charset="0"/>
              <a:cs typeface="Times New Roman" panose="02020603050405020304" pitchFamily="18" charset="0"/>
            </a:endParaRPr>
          </a:p>
          <a:p>
            <a:r>
              <a:rPr lang="fr-FR" sz="3200" dirty="0">
                <a:solidFill>
                  <a:schemeClr val="tx1"/>
                </a:solidFill>
                <a:latin typeface="Times New Roman" panose="02020603050405020304" pitchFamily="18" charset="0"/>
                <a:cs typeface="Times New Roman" panose="02020603050405020304" pitchFamily="18" charset="0"/>
              </a:rPr>
              <a:t>    les règlements européens,</a:t>
            </a:r>
          </a:p>
          <a:p>
            <a:r>
              <a:rPr lang="fr-FR" sz="3200" dirty="0">
                <a:solidFill>
                  <a:schemeClr val="tx1"/>
                </a:solidFill>
                <a:latin typeface="Times New Roman" panose="02020603050405020304" pitchFamily="18" charset="0"/>
                <a:cs typeface="Times New Roman" panose="02020603050405020304" pitchFamily="18" charset="0"/>
              </a:rPr>
              <a:t>    les directives européennes,</a:t>
            </a:r>
          </a:p>
          <a:p>
            <a:r>
              <a:rPr lang="fr-FR" sz="3200" dirty="0">
                <a:solidFill>
                  <a:schemeClr val="tx1"/>
                </a:solidFill>
                <a:latin typeface="Times New Roman" panose="02020603050405020304" pitchFamily="18" charset="0"/>
                <a:cs typeface="Times New Roman" panose="02020603050405020304" pitchFamily="18" charset="0"/>
              </a:rPr>
              <a:t>    les décisions européennes. </a:t>
            </a:r>
          </a:p>
        </p:txBody>
      </p:sp>
    </p:spTree>
    <p:extLst>
      <p:ext uri="{BB962C8B-B14F-4D97-AF65-F5344CB8AC3E}">
        <p14:creationId xmlns:p14="http://schemas.microsoft.com/office/powerpoint/2010/main" val="88202805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2" y="166255"/>
            <a:ext cx="11252864" cy="6467301"/>
          </a:xfrm>
        </p:spPr>
        <p:txBody>
          <a:bodyPr>
            <a:noAutofit/>
          </a:bodyPr>
          <a:lstStyle/>
          <a:p>
            <a:pPr algn="just"/>
            <a:r>
              <a:rPr lang="fr-FR" sz="3200" dirty="0">
                <a:solidFill>
                  <a:schemeClr val="tx1"/>
                </a:solidFill>
                <a:latin typeface="Times New Roman" panose="02020603050405020304" pitchFamily="18" charset="0"/>
                <a:cs typeface="Times New Roman" panose="02020603050405020304" pitchFamily="18" charset="0"/>
              </a:rPr>
              <a:t>b/ les actes non contraignants qui sont sans obligation juridique.</a:t>
            </a:r>
          </a:p>
          <a:p>
            <a:pPr algn="just"/>
            <a:r>
              <a:rPr lang="fr-FR" sz="3200" dirty="0">
                <a:solidFill>
                  <a:schemeClr val="tx1"/>
                </a:solidFill>
                <a:latin typeface="Times New Roman" panose="02020603050405020304" pitchFamily="18" charset="0"/>
                <a:cs typeface="Times New Roman" panose="02020603050405020304" pitchFamily="18" charset="0"/>
              </a:rPr>
              <a:t> Ils expriment la position des institutions sur un sujet donné et permettent notamment à la Cour de justice de l'UE d'apprécier la portée d'un acte communautaire contraignant.</a:t>
            </a:r>
          </a:p>
          <a:p>
            <a:pPr algn="just"/>
            <a:r>
              <a:rPr lang="fr-FR" sz="3200" dirty="0">
                <a:solidFill>
                  <a:schemeClr val="tx1"/>
                </a:solidFill>
                <a:latin typeface="Times New Roman" panose="02020603050405020304" pitchFamily="18" charset="0"/>
                <a:cs typeface="Times New Roman" panose="02020603050405020304" pitchFamily="18" charset="0"/>
              </a:rPr>
              <a:t>    résolutions, déclarations, accords, recommandations,</a:t>
            </a:r>
          </a:p>
          <a:p>
            <a:pPr algn="just"/>
            <a:r>
              <a:rPr lang="fr-FR" sz="3200" dirty="0">
                <a:solidFill>
                  <a:schemeClr val="tx1"/>
                </a:solidFill>
                <a:latin typeface="Times New Roman" panose="02020603050405020304" pitchFamily="18" charset="0"/>
                <a:cs typeface="Times New Roman" panose="02020603050405020304" pitchFamily="18" charset="0"/>
              </a:rPr>
              <a:t>    délibérations, conclusions, codes de conduite,</a:t>
            </a:r>
          </a:p>
          <a:p>
            <a:pPr algn="just"/>
            <a:r>
              <a:rPr lang="fr-FR" sz="3200" dirty="0">
                <a:solidFill>
                  <a:schemeClr val="tx1"/>
                </a:solidFill>
                <a:latin typeface="Times New Roman" panose="02020603050405020304" pitchFamily="18" charset="0"/>
                <a:cs typeface="Times New Roman" panose="02020603050405020304" pitchFamily="18" charset="0"/>
              </a:rPr>
              <a:t>    actions ou positions communes. </a:t>
            </a:r>
          </a:p>
          <a:p>
            <a:pPr algn="just"/>
            <a:endParaRPr lang="fr-FR"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24611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1036733" cy="5706687"/>
          </a:xfrm>
        </p:spPr>
        <p:txBody>
          <a:bodyPr>
            <a:normAutofit/>
          </a:bodyPr>
          <a:lstStyle/>
          <a:p>
            <a:pPr algn="just"/>
            <a:r>
              <a:rPr lang="fr-FR" sz="3200" dirty="0">
                <a:solidFill>
                  <a:schemeClr val="tx1"/>
                </a:solidFill>
                <a:latin typeface="Times New Roman" panose="02020603050405020304" pitchFamily="18" charset="0"/>
                <a:cs typeface="Times New Roman" panose="02020603050405020304" pitchFamily="18" charset="0"/>
              </a:rPr>
              <a:t>c/ la jurisprudence de la Cour de justice de l'Union européenne.</a:t>
            </a:r>
            <a:endParaRPr lang="fr-FR" sz="3200" dirty="0">
              <a:latin typeface="Times New Roman" panose="02020603050405020304" pitchFamily="18"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359025160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1053359" cy="5773189"/>
          </a:xfrm>
        </p:spPr>
        <p:txBody>
          <a:bodyPr>
            <a:normAutofit lnSpcReduction="10000"/>
          </a:bodyPr>
          <a:lstStyle/>
          <a:p>
            <a:pPr algn="just"/>
            <a:r>
              <a:rPr lang="fr-FR" sz="3200" dirty="0">
                <a:solidFill>
                  <a:schemeClr val="tx1"/>
                </a:solidFill>
                <a:latin typeface="Times New Roman" panose="02020603050405020304" pitchFamily="18" charset="0"/>
                <a:cs typeface="Times New Roman" panose="02020603050405020304" pitchFamily="18" charset="0"/>
              </a:rPr>
              <a:t>Un règlement européen (ou règlement communautaire) est un acte juridique qui émane des institutions de l'Union européenne de portée générale et obligatoire.</a:t>
            </a:r>
          </a:p>
          <a:p>
            <a:pPr algn="just"/>
            <a:r>
              <a:rPr lang="fr-FR" sz="3200" dirty="0">
                <a:solidFill>
                  <a:schemeClr val="tx1"/>
                </a:solidFill>
                <a:latin typeface="Times New Roman" panose="02020603050405020304" pitchFamily="18" charset="0"/>
                <a:cs typeface="Times New Roman" panose="02020603050405020304" pitchFamily="18" charset="0"/>
              </a:rPr>
              <a:t>Tous les Etats membres doivent obligatoirement le mettre en </a:t>
            </a:r>
            <a:r>
              <a:rPr lang="fr-FR" sz="3200" dirty="0" err="1">
                <a:solidFill>
                  <a:schemeClr val="tx1"/>
                </a:solidFill>
                <a:latin typeface="Times New Roman" panose="02020603050405020304" pitchFamily="18" charset="0"/>
                <a:cs typeface="Times New Roman" panose="02020603050405020304" pitchFamily="18" charset="0"/>
              </a:rPr>
              <a:t>oeuvre</a:t>
            </a:r>
            <a:r>
              <a:rPr lang="fr-FR" sz="3200" dirty="0">
                <a:solidFill>
                  <a:schemeClr val="tx1"/>
                </a:solidFill>
                <a:latin typeface="Times New Roman" panose="02020603050405020304" pitchFamily="18" charset="0"/>
                <a:cs typeface="Times New Roman" panose="02020603050405020304" pitchFamily="18" charset="0"/>
              </a:rPr>
              <a:t> dans toutes ses dispositions de manière immédiate et directe (sans qu'il soit nécessaire de le transposer dans le droit national, comme les directives).</a:t>
            </a:r>
          </a:p>
          <a:p>
            <a:pPr algn="just"/>
            <a:r>
              <a:rPr lang="fr-FR" sz="3200" dirty="0">
                <a:solidFill>
                  <a:schemeClr val="tx1"/>
                </a:solidFill>
                <a:latin typeface="Times New Roman" panose="02020603050405020304" pitchFamily="18" charset="0"/>
                <a:cs typeface="Times New Roman" panose="02020603050405020304" pitchFamily="18" charset="0"/>
              </a:rPr>
              <a:t>Il se différencie de la décision, elle aussi obligatoire, mais uniquement pour les Etats membres qui y sont désignés.</a:t>
            </a:r>
          </a:p>
          <a:p>
            <a:pPr algn="just"/>
            <a:r>
              <a:rPr lang="fr-FR" sz="3200" dirty="0">
                <a:solidFill>
                  <a:schemeClr val="tx1"/>
                </a:solidFill>
                <a:latin typeface="Times New Roman" panose="02020603050405020304" pitchFamily="18" charset="0"/>
                <a:cs typeface="Times New Roman" panose="02020603050405020304" pitchFamily="18" charset="0"/>
              </a:rPr>
              <a:t>Sa base légale est l'article 288 du Traité sur le fonctionnement de l'Union européenne.</a:t>
            </a:r>
          </a:p>
        </p:txBody>
      </p:sp>
    </p:spTree>
    <p:extLst>
      <p:ext uri="{BB962C8B-B14F-4D97-AF65-F5344CB8AC3E}">
        <p14:creationId xmlns:p14="http://schemas.microsoft.com/office/powerpoint/2010/main" val="2404635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2" y="685800"/>
            <a:ext cx="10787352" cy="5773189"/>
          </a:xfrm>
        </p:spPr>
        <p:txBody>
          <a:bodyPr/>
          <a:lstStyle/>
          <a:p>
            <a:r>
              <a:rPr lang="fr-FR" sz="3200" dirty="0">
                <a:solidFill>
                  <a:schemeClr val="tx1"/>
                </a:solidFill>
                <a:latin typeface="Times New Roman" panose="02020603050405020304" pitchFamily="18" charset="0"/>
                <a:cs typeface="Times New Roman" panose="02020603050405020304" pitchFamily="18" charset="0"/>
              </a:rPr>
              <a:t>Les règlements peuvent être adoptés soit :</a:t>
            </a:r>
          </a:p>
          <a:p>
            <a:r>
              <a:rPr lang="fr-FR" sz="3200" dirty="0">
                <a:solidFill>
                  <a:schemeClr val="tx1"/>
                </a:solidFill>
                <a:latin typeface="Times New Roman" panose="02020603050405020304" pitchFamily="18" charset="0"/>
                <a:cs typeface="Times New Roman" panose="02020603050405020304" pitchFamily="18" charset="0"/>
              </a:rPr>
              <a:t>    par le Conseil de l'Union européenne (Conseil des ministres) seul ou avec le Parlement européen, sur proposition de la Commission,</a:t>
            </a:r>
          </a:p>
          <a:p>
            <a:r>
              <a:rPr lang="fr-FR" sz="3200" dirty="0">
                <a:solidFill>
                  <a:schemeClr val="tx1"/>
                </a:solidFill>
                <a:latin typeface="Times New Roman" panose="02020603050405020304" pitchFamily="18" charset="0"/>
                <a:cs typeface="Times New Roman" panose="02020603050405020304" pitchFamily="18" charset="0"/>
              </a:rPr>
              <a:t>    par la Commission, dans le cadre de son pouvoir propre ou en application des décisions du Conseil de l'Union européenne.</a:t>
            </a:r>
            <a:endParaRPr lang="fr-FR" dirty="0"/>
          </a:p>
        </p:txBody>
      </p:sp>
    </p:spTree>
    <p:extLst>
      <p:ext uri="{BB962C8B-B14F-4D97-AF65-F5344CB8AC3E}">
        <p14:creationId xmlns:p14="http://schemas.microsoft.com/office/powerpoint/2010/main" val="22314565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2" y="685800"/>
            <a:ext cx="10995170" cy="5598622"/>
          </a:xfrm>
        </p:spPr>
        <p:txBody>
          <a:bodyPr/>
          <a:lstStyle/>
          <a:p>
            <a:r>
              <a:rPr lang="fr-FR" sz="3200" dirty="0">
                <a:solidFill>
                  <a:schemeClr val="tx1"/>
                </a:solidFill>
                <a:latin typeface="Times New Roman" panose="02020603050405020304" pitchFamily="18" charset="0"/>
                <a:cs typeface="Times New Roman" panose="02020603050405020304" pitchFamily="18" charset="0"/>
              </a:rPr>
              <a:t>Les règlements font obligatoirement l'objet d'une publication dans le Journal officiel de l'Union européenne (JOUE).</a:t>
            </a:r>
          </a:p>
          <a:p>
            <a:r>
              <a:rPr lang="fr-FR" sz="3200" dirty="0">
                <a:solidFill>
                  <a:schemeClr val="tx1"/>
                </a:solidFill>
                <a:latin typeface="Times New Roman" panose="02020603050405020304" pitchFamily="18" charset="0"/>
                <a:cs typeface="Times New Roman" panose="02020603050405020304" pitchFamily="18" charset="0"/>
              </a:rPr>
              <a:t>En l'absence de date d'entrée en application fixée par le règlement, ils entrent en vigueur le 20ème jour suivant leur publication.</a:t>
            </a:r>
          </a:p>
          <a:p>
            <a:endParaRPr lang="fr-FR" sz="3200" dirty="0">
              <a:solidFill>
                <a:schemeClr val="tx1"/>
              </a:solidFill>
              <a:latin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14109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719051"/>
            <a:ext cx="10986857" cy="5598622"/>
          </a:xfrm>
        </p:spPr>
        <p:txBody>
          <a:bodyPr>
            <a:normAutofit/>
          </a:bodyPr>
          <a:lstStyle/>
          <a:p>
            <a:r>
              <a:rPr lang="fr-FR" sz="3200" dirty="0">
                <a:solidFill>
                  <a:schemeClr val="tx1"/>
                </a:solidFill>
                <a:latin typeface="Times New Roman" panose="02020603050405020304" pitchFamily="18" charset="0"/>
                <a:cs typeface="Times New Roman" panose="02020603050405020304" pitchFamily="18" charset="0"/>
              </a:rPr>
              <a:t>a/ l’intégralité de la Constitution du 4 octobre 1958 (dont son préambule),</a:t>
            </a:r>
          </a:p>
          <a:p>
            <a:r>
              <a:rPr lang="fr-FR" sz="3200" dirty="0">
                <a:solidFill>
                  <a:schemeClr val="tx1"/>
                </a:solidFill>
                <a:latin typeface="Times New Roman" panose="02020603050405020304" pitchFamily="18" charset="0"/>
                <a:cs typeface="Times New Roman" panose="02020603050405020304" pitchFamily="18" charset="0"/>
              </a:rPr>
              <a:t>b/ la Déclaration des droits de l’homme et du citoyen (DDHC) de 1789,</a:t>
            </a:r>
          </a:p>
          <a:p>
            <a:pPr algn="just"/>
            <a:r>
              <a:rPr lang="fr-FR" sz="3200" dirty="0">
                <a:solidFill>
                  <a:schemeClr val="tx1"/>
                </a:solidFill>
                <a:latin typeface="Times New Roman" panose="02020603050405020304" pitchFamily="18" charset="0"/>
                <a:cs typeface="Times New Roman" panose="02020603050405020304" pitchFamily="18" charset="0"/>
              </a:rPr>
              <a:t>c/ le Préambule de la Constitution de 1946,</a:t>
            </a:r>
          </a:p>
          <a:p>
            <a:pPr algn="just"/>
            <a:r>
              <a:rPr lang="fr-FR" sz="3200" dirty="0">
                <a:solidFill>
                  <a:schemeClr val="tx1"/>
                </a:solidFill>
                <a:latin typeface="Times New Roman" panose="02020603050405020304" pitchFamily="18" charset="0"/>
                <a:cs typeface="Times New Roman" panose="02020603050405020304" pitchFamily="18" charset="0"/>
              </a:rPr>
              <a:t>d/ la Charte de l’environnement de 2004</a:t>
            </a:r>
          </a:p>
        </p:txBody>
      </p:sp>
    </p:spTree>
    <p:extLst>
      <p:ext uri="{BB962C8B-B14F-4D97-AF65-F5344CB8AC3E}">
        <p14:creationId xmlns:p14="http://schemas.microsoft.com/office/powerpoint/2010/main" val="2908834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2" y="685800"/>
            <a:ext cx="10887104" cy="5814753"/>
          </a:xfrm>
        </p:spPr>
        <p:txBody>
          <a:bodyPr>
            <a:normAutofit/>
          </a:bodyPr>
          <a:lstStyle/>
          <a:p>
            <a:pPr algn="just"/>
            <a:r>
              <a:rPr lang="fr-FR" sz="3200" dirty="0">
                <a:solidFill>
                  <a:schemeClr val="tx1"/>
                </a:solidFill>
                <a:latin typeface="Times New Roman" panose="02020603050405020304" pitchFamily="18" charset="0"/>
                <a:cs typeface="Times New Roman" panose="02020603050405020304" pitchFamily="18" charset="0"/>
              </a:rPr>
              <a:t>Autrefois appelées "directives communautaires", les directives européennes ou de l'Union européenne sont des actes juridiques du droit européen adoptés par la Commission européenne ou le Conseil de l'Union européenne.</a:t>
            </a:r>
          </a:p>
          <a:p>
            <a:pPr algn="just"/>
            <a:r>
              <a:rPr lang="fr-FR" sz="3200" dirty="0">
                <a:solidFill>
                  <a:schemeClr val="tx1"/>
                </a:solidFill>
                <a:latin typeface="Times New Roman" panose="02020603050405020304" pitchFamily="18" charset="0"/>
                <a:cs typeface="Times New Roman" panose="02020603050405020304" pitchFamily="18" charset="0"/>
              </a:rPr>
              <a:t>Leur objectif est d'harmoniser les législations des Etats-membres de l'Union européenne.</a:t>
            </a:r>
          </a:p>
        </p:txBody>
      </p:sp>
    </p:spTree>
    <p:extLst>
      <p:ext uri="{BB962C8B-B14F-4D97-AF65-F5344CB8AC3E}">
        <p14:creationId xmlns:p14="http://schemas.microsoft.com/office/powerpoint/2010/main" val="221633689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1119861" cy="5848004"/>
          </a:xfrm>
        </p:spPr>
        <p:txBody>
          <a:bodyPr/>
          <a:lstStyle/>
          <a:p>
            <a:pPr algn="just"/>
            <a:r>
              <a:rPr lang="fr-FR" sz="3200" dirty="0">
                <a:solidFill>
                  <a:schemeClr val="tx1"/>
                </a:solidFill>
                <a:latin typeface="Times New Roman" panose="02020603050405020304" pitchFamily="18" charset="0"/>
                <a:cs typeface="Times New Roman" panose="02020603050405020304" pitchFamily="18" charset="0"/>
              </a:rPr>
              <a:t>Les directives européennes peuvent être à destination d'un seul, de plusieurs ou de l'ensemble des Etats-membres.*</a:t>
            </a:r>
          </a:p>
          <a:p>
            <a:pPr algn="just"/>
            <a:r>
              <a:rPr lang="fr-FR" sz="3200" dirty="0">
                <a:solidFill>
                  <a:schemeClr val="tx1"/>
                </a:solidFill>
                <a:latin typeface="Times New Roman" panose="02020603050405020304" pitchFamily="18" charset="0"/>
                <a:cs typeface="Times New Roman" panose="02020603050405020304" pitchFamily="18" charset="0"/>
              </a:rPr>
              <a:t>Elles sont publiées sur le Journal Officiel des Communautés Européennes (JOCE)</a:t>
            </a:r>
          </a:p>
          <a:p>
            <a:endParaRPr lang="fr-FR" dirty="0"/>
          </a:p>
        </p:txBody>
      </p:sp>
    </p:spTree>
    <p:extLst>
      <p:ext uri="{BB962C8B-B14F-4D97-AF65-F5344CB8AC3E}">
        <p14:creationId xmlns:p14="http://schemas.microsoft.com/office/powerpoint/2010/main" val="190698883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2" y="685800"/>
            <a:ext cx="10794426" cy="5744183"/>
          </a:xfrm>
        </p:spPr>
        <p:txBody>
          <a:bodyPr>
            <a:normAutofit/>
          </a:bodyPr>
          <a:lstStyle/>
          <a:p>
            <a:pPr algn="just"/>
            <a:r>
              <a:rPr lang="fr-FR" sz="3200" dirty="0">
                <a:solidFill>
                  <a:schemeClr val="tx1"/>
                </a:solidFill>
                <a:latin typeface="Times New Roman" panose="02020603050405020304" pitchFamily="18" charset="0"/>
                <a:cs typeface="Times New Roman" panose="02020603050405020304" pitchFamily="18" charset="0"/>
              </a:rPr>
              <a:t>Les directives européennes lient les Etats-membres et les obligent à les appliquer.</a:t>
            </a:r>
          </a:p>
          <a:p>
            <a:pPr algn="just"/>
            <a:r>
              <a:rPr lang="fr-FR" sz="3200" dirty="0">
                <a:solidFill>
                  <a:schemeClr val="tx1"/>
                </a:solidFill>
                <a:latin typeface="Times New Roman" panose="02020603050405020304" pitchFamily="18" charset="0"/>
                <a:cs typeface="Times New Roman" panose="02020603050405020304" pitchFamily="18" charset="0"/>
              </a:rPr>
              <a:t>Ce sont des "</a:t>
            </a:r>
            <a:r>
              <a:rPr lang="fr-FR" sz="3200" dirty="0" err="1">
                <a:solidFill>
                  <a:schemeClr val="tx1"/>
                </a:solidFill>
                <a:latin typeface="Times New Roman" panose="02020603050405020304" pitchFamily="18" charset="0"/>
                <a:cs typeface="Times New Roman" panose="02020603050405020304" pitchFamily="18" charset="0"/>
              </a:rPr>
              <a:t>lois-cadres</a:t>
            </a:r>
            <a:r>
              <a:rPr lang="fr-FR" sz="3200" dirty="0">
                <a:solidFill>
                  <a:schemeClr val="tx1"/>
                </a:solidFill>
                <a:latin typeface="Times New Roman" panose="02020603050405020304" pitchFamily="18" charset="0"/>
                <a:cs typeface="Times New Roman" panose="02020603050405020304" pitchFamily="18" charset="0"/>
              </a:rPr>
              <a:t>" qui fixent des objectifs et indiquent le délai dans lequel elles doivent être transcrites dans le droit national des Etats-membres, en laissant à ceux-ci le choix de la forme et des moyens d'effectuer cette transposition.</a:t>
            </a:r>
          </a:p>
          <a:p>
            <a:pPr algn="just"/>
            <a:r>
              <a:rPr lang="fr-FR" sz="3200" dirty="0">
                <a:solidFill>
                  <a:schemeClr val="tx1"/>
                </a:solidFill>
                <a:latin typeface="Times New Roman" panose="02020603050405020304" pitchFamily="18" charset="0"/>
                <a:cs typeface="Times New Roman" panose="02020603050405020304" pitchFamily="18" charset="0"/>
              </a:rPr>
              <a:t>Les Etats qui ne respecteraient pas leurs obligations peuvent être sanctionnés par la Cour de justice européenne.</a:t>
            </a:r>
          </a:p>
        </p:txBody>
      </p:sp>
    </p:spTree>
    <p:extLst>
      <p:ext uri="{BB962C8B-B14F-4D97-AF65-F5344CB8AC3E}">
        <p14:creationId xmlns:p14="http://schemas.microsoft.com/office/powerpoint/2010/main" val="41313553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93941" y="277238"/>
            <a:ext cx="10774970" cy="6045741"/>
          </a:xfrm>
        </p:spPr>
        <p:txBody>
          <a:bodyPr>
            <a:normAutofit fontScale="92500" lnSpcReduction="10000"/>
          </a:bodyPr>
          <a:lstStyle/>
          <a:p>
            <a:r>
              <a:rPr lang="fr-FR" sz="3200" dirty="0">
                <a:solidFill>
                  <a:schemeClr val="tx1"/>
                </a:solidFill>
                <a:latin typeface="Times New Roman" panose="02020603050405020304" pitchFamily="18" charset="0"/>
                <a:cs typeface="Times New Roman" panose="02020603050405020304" pitchFamily="18" charset="0"/>
              </a:rPr>
              <a:t>Procédure d'élaboration :</a:t>
            </a:r>
          </a:p>
          <a:p>
            <a:r>
              <a:rPr lang="fr-FR" sz="3200" dirty="0">
                <a:solidFill>
                  <a:schemeClr val="tx1"/>
                </a:solidFill>
                <a:latin typeface="Times New Roman" panose="02020603050405020304" pitchFamily="18" charset="0"/>
                <a:cs typeface="Times New Roman" panose="02020603050405020304" pitchFamily="18" charset="0"/>
              </a:rPr>
              <a:t>La Commission européenne élabore et adopte une proposition de directive qui est soumise au Conseil de l'Union européenne et, éventuellement, au Parlement européen.</a:t>
            </a:r>
          </a:p>
          <a:p>
            <a:r>
              <a:rPr lang="fr-FR" sz="3200" dirty="0">
                <a:solidFill>
                  <a:schemeClr val="tx1"/>
                </a:solidFill>
                <a:latin typeface="Times New Roman" panose="02020603050405020304" pitchFamily="18" charset="0"/>
                <a:cs typeface="Times New Roman" panose="02020603050405020304" pitchFamily="18" charset="0"/>
              </a:rPr>
              <a:t>Préparé par un groupe de travail composé de représentants des pays membres ou de leurs ministères, le texte est examiné par le Conseil de l'Union européenne, composé de ministres de chaque Etat-membre.</a:t>
            </a:r>
          </a:p>
          <a:p>
            <a:r>
              <a:rPr lang="fr-FR" sz="3200" dirty="0">
                <a:solidFill>
                  <a:schemeClr val="tx1"/>
                </a:solidFill>
                <a:latin typeface="Times New Roman" panose="02020603050405020304" pitchFamily="18" charset="0"/>
                <a:cs typeface="Times New Roman" panose="02020603050405020304" pitchFamily="18" charset="0"/>
              </a:rPr>
              <a:t>Suivant le domaine traité et la procédure suivie, il peut ou doit tenir compte de l'avis du Parlement.</a:t>
            </a:r>
          </a:p>
          <a:p>
            <a:r>
              <a:rPr lang="fr-FR" sz="3200" dirty="0">
                <a:solidFill>
                  <a:schemeClr val="tx1"/>
                </a:solidFill>
                <a:latin typeface="Times New Roman" panose="02020603050405020304" pitchFamily="18" charset="0"/>
                <a:cs typeface="Times New Roman" panose="02020603050405020304" pitchFamily="18" charset="0"/>
              </a:rPr>
              <a:t>Une fois adopté par le Conseil, le texte devient une directive européenne au sens propre du terme.</a:t>
            </a:r>
          </a:p>
        </p:txBody>
      </p:sp>
    </p:spTree>
    <p:extLst>
      <p:ext uri="{BB962C8B-B14F-4D97-AF65-F5344CB8AC3E}">
        <p14:creationId xmlns:p14="http://schemas.microsoft.com/office/powerpoint/2010/main" val="25860421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0658239" cy="5637179"/>
          </a:xfrm>
        </p:spPr>
        <p:txBody>
          <a:bodyPr>
            <a:normAutofit/>
          </a:bodyPr>
          <a:lstStyle/>
          <a:p>
            <a:r>
              <a:rPr lang="fr-FR" sz="3200" dirty="0">
                <a:solidFill>
                  <a:schemeClr val="tx1"/>
                </a:solidFill>
                <a:latin typeface="Times New Roman" panose="02020603050405020304" pitchFamily="18" charset="0"/>
                <a:cs typeface="Times New Roman" panose="02020603050405020304" pitchFamily="18" charset="0"/>
              </a:rPr>
              <a:t>Les directives européennes se distinguent des règlements européens qui s'appliquent totalement et directement.</a:t>
            </a:r>
          </a:p>
          <a:p>
            <a:pPr algn="just"/>
            <a:r>
              <a:rPr lang="fr-FR" sz="3200" dirty="0">
                <a:solidFill>
                  <a:schemeClr val="tx1"/>
                </a:solidFill>
                <a:latin typeface="Times New Roman" panose="02020603050405020304" pitchFamily="18" charset="0"/>
                <a:cs typeface="Times New Roman" panose="02020603050405020304" pitchFamily="18" charset="0"/>
              </a:rPr>
              <a:t>En France, le Conseil d'Etat a reconnu à chaque citoyen, lors d'un recours contre un acte administratif, le droit de se prévaloir des dispositions précises et inconditionnelles d'une directive européenne lorsque l'Etat n'a pas pris, dans les délais impartis, les mesures de transposition nécessaires.</a:t>
            </a:r>
          </a:p>
        </p:txBody>
      </p:sp>
    </p:spTree>
    <p:extLst>
      <p:ext uri="{BB962C8B-B14F-4D97-AF65-F5344CB8AC3E}">
        <p14:creationId xmlns:p14="http://schemas.microsoft.com/office/powerpoint/2010/main" val="2123820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0833337" cy="5374532"/>
          </a:xfrm>
        </p:spPr>
        <p:txBody>
          <a:bodyPr>
            <a:normAutofit/>
          </a:bodyPr>
          <a:lstStyle/>
          <a:p>
            <a:r>
              <a:rPr lang="fr-FR" sz="3200" dirty="0">
                <a:solidFill>
                  <a:schemeClr val="tx1"/>
                </a:solidFill>
                <a:latin typeface="Times New Roman" panose="02020603050405020304" pitchFamily="18" charset="0"/>
                <a:cs typeface="Times New Roman" panose="02020603050405020304" pitchFamily="18" charset="0"/>
              </a:rPr>
              <a:t>La décision est obligatoire dans tous ses éléments.</a:t>
            </a:r>
          </a:p>
          <a:p>
            <a:r>
              <a:rPr lang="fr-FR" sz="3200" dirty="0">
                <a:solidFill>
                  <a:schemeClr val="tx1"/>
                </a:solidFill>
                <a:latin typeface="Times New Roman" panose="02020603050405020304" pitchFamily="18" charset="0"/>
                <a:cs typeface="Times New Roman" panose="02020603050405020304" pitchFamily="18" charset="0"/>
              </a:rPr>
              <a:t>Lorsqu'elle désigne des destinataires, elle n'est obligatoire que pour ceux-ci.</a:t>
            </a:r>
          </a:p>
        </p:txBody>
      </p:sp>
    </p:spTree>
    <p:extLst>
      <p:ext uri="{BB962C8B-B14F-4D97-AF65-F5344CB8AC3E}">
        <p14:creationId xmlns:p14="http://schemas.microsoft.com/office/powerpoint/2010/main" val="75056696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714895"/>
            <a:ext cx="11003483" cy="5785658"/>
          </a:xfrm>
        </p:spPr>
        <p:txBody>
          <a:bodyPr>
            <a:noAutofit/>
          </a:bodyPr>
          <a:lstStyle/>
          <a:p>
            <a:pPr algn="ctr"/>
            <a:r>
              <a:rPr lang="fr-FR" sz="3200" b="1" u="sng" dirty="0">
                <a:solidFill>
                  <a:schemeClr val="tx1"/>
                </a:solidFill>
                <a:latin typeface="Times New Roman" panose="02020603050405020304" pitchFamily="18" charset="0"/>
                <a:cs typeface="Times New Roman" panose="02020603050405020304" pitchFamily="18" charset="0"/>
              </a:rPr>
              <a:t>IV-	Le bloc réglementaire</a:t>
            </a:r>
          </a:p>
          <a:p>
            <a:endParaRPr lang="fr-FR"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179017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2" y="685800"/>
            <a:ext cx="11095984" cy="5685817"/>
          </a:xfrm>
        </p:spPr>
        <p:txBody>
          <a:bodyPr>
            <a:normAutofit/>
          </a:bodyPr>
          <a:lstStyle/>
          <a:p>
            <a:r>
              <a:rPr lang="fr-FR" sz="3200" b="1" i="1" dirty="0">
                <a:solidFill>
                  <a:schemeClr val="tx1"/>
                </a:solidFill>
                <a:latin typeface="Times New Roman" panose="02020603050405020304" pitchFamily="18" charset="0"/>
                <a:cs typeface="Times New Roman" panose="02020603050405020304" pitchFamily="18" charset="0"/>
              </a:rPr>
              <a:t>Le bloc réglementaire</a:t>
            </a:r>
            <a:r>
              <a:rPr lang="fr-FR" sz="3200" dirty="0">
                <a:solidFill>
                  <a:schemeClr val="tx1"/>
                </a:solidFill>
                <a:latin typeface="Times New Roman" panose="02020603050405020304" pitchFamily="18" charset="0"/>
                <a:cs typeface="Times New Roman" panose="02020603050405020304" pitchFamily="18" charset="0"/>
              </a:rPr>
              <a:t> ou </a:t>
            </a:r>
            <a:r>
              <a:rPr lang="fr-FR" sz="3200" b="1" i="1" dirty="0">
                <a:solidFill>
                  <a:schemeClr val="tx1"/>
                </a:solidFill>
                <a:latin typeface="Times New Roman" panose="02020603050405020304" pitchFamily="18" charset="0"/>
                <a:cs typeface="Times New Roman" panose="02020603050405020304" pitchFamily="18" charset="0"/>
              </a:rPr>
              <a:t>"Règlement"</a:t>
            </a:r>
            <a:r>
              <a:rPr lang="fr-FR" sz="3200" dirty="0">
                <a:solidFill>
                  <a:schemeClr val="tx1"/>
                </a:solidFill>
                <a:latin typeface="Times New Roman" panose="02020603050405020304" pitchFamily="18" charset="0"/>
                <a:cs typeface="Times New Roman" panose="02020603050405020304" pitchFamily="18" charset="0"/>
              </a:rPr>
              <a:t>, c’est l'ensemble des textes juridiques qui émanent du pouvoir exécutif.</a:t>
            </a:r>
          </a:p>
          <a:p>
            <a:r>
              <a:rPr lang="fr-FR" sz="3200" dirty="0">
                <a:solidFill>
                  <a:schemeClr val="tx1"/>
                </a:solidFill>
                <a:latin typeface="Times New Roman" panose="02020603050405020304" pitchFamily="18" charset="0"/>
                <a:cs typeface="Times New Roman" panose="02020603050405020304" pitchFamily="18" charset="0"/>
              </a:rPr>
              <a:t>Le pouvoir réglementaire est détenu par le 1</a:t>
            </a:r>
            <a:r>
              <a:rPr lang="fr-FR" sz="3200" baseline="30000" dirty="0">
                <a:solidFill>
                  <a:schemeClr val="tx1"/>
                </a:solidFill>
                <a:latin typeface="Times New Roman" panose="02020603050405020304" pitchFamily="18" charset="0"/>
                <a:cs typeface="Times New Roman" panose="02020603050405020304" pitchFamily="18" charset="0"/>
              </a:rPr>
              <a:t>er</a:t>
            </a:r>
            <a:r>
              <a:rPr lang="fr-FR" sz="3200" dirty="0">
                <a:solidFill>
                  <a:schemeClr val="tx1"/>
                </a:solidFill>
                <a:latin typeface="Times New Roman" panose="02020603050405020304" pitchFamily="18" charset="0"/>
                <a:cs typeface="Times New Roman" panose="02020603050405020304" pitchFamily="18" charset="0"/>
              </a:rPr>
              <a:t> Ministre, même si certains actes réglementaires sont signés par le président de la République.</a:t>
            </a:r>
          </a:p>
          <a:p>
            <a:r>
              <a:rPr lang="fr-FR" sz="3200" dirty="0">
                <a:solidFill>
                  <a:schemeClr val="tx1"/>
                </a:solidFill>
                <a:latin typeface="Times New Roman" panose="02020603050405020304" pitchFamily="18" charset="0"/>
                <a:cs typeface="Times New Roman" panose="02020603050405020304" pitchFamily="18" charset="0"/>
              </a:rPr>
              <a:t>Par délégation, les ministres, les préfets, les maires et les assemblées délibérantes des collectivités territoriales détiennent un pouvoir réglementaire.</a:t>
            </a:r>
            <a:br>
              <a:rPr lang="fr-FR" sz="3200" dirty="0">
                <a:solidFill>
                  <a:schemeClr val="tx1"/>
                </a:solidFill>
                <a:latin typeface="Times New Roman" panose="02020603050405020304" pitchFamily="18" charset="0"/>
                <a:cs typeface="Times New Roman" panose="02020603050405020304" pitchFamily="18" charset="0"/>
              </a:rPr>
            </a:br>
            <a:endParaRPr lang="fr-FR"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313433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93940" y="539885"/>
            <a:ext cx="11086256" cy="5403715"/>
          </a:xfrm>
        </p:spPr>
        <p:txBody>
          <a:bodyPr>
            <a:normAutofit/>
          </a:bodyPr>
          <a:lstStyle/>
          <a:p>
            <a:pPr algn="just"/>
            <a:r>
              <a:rPr lang="fr-FR" sz="3200" dirty="0">
                <a:solidFill>
                  <a:schemeClr val="tx1"/>
                </a:solidFill>
                <a:latin typeface="Times New Roman" panose="02020603050405020304" pitchFamily="18" charset="0"/>
                <a:cs typeface="Times New Roman" panose="02020603050405020304" pitchFamily="18" charset="0"/>
              </a:rPr>
              <a:t>Dans la hiérarchie des normes, le bloc réglementaire se situe en dessous des principes généraux du droit et au-dessus des actes administratifs.</a:t>
            </a:r>
          </a:p>
        </p:txBody>
      </p:sp>
    </p:spTree>
    <p:extLst>
      <p:ext uri="{BB962C8B-B14F-4D97-AF65-F5344CB8AC3E}">
        <p14:creationId xmlns:p14="http://schemas.microsoft.com/office/powerpoint/2010/main" val="31543846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243191"/>
            <a:ext cx="10959797" cy="6108971"/>
          </a:xfrm>
        </p:spPr>
        <p:txBody>
          <a:bodyPr>
            <a:normAutofit/>
          </a:bodyPr>
          <a:lstStyle/>
          <a:p>
            <a:r>
              <a:rPr lang="fr-FR" sz="3200" dirty="0">
                <a:solidFill>
                  <a:schemeClr val="tx1"/>
                </a:solidFill>
                <a:latin typeface="Times New Roman" panose="02020603050405020304" pitchFamily="18" charset="0"/>
                <a:cs typeface="Times New Roman" panose="02020603050405020304" pitchFamily="18" charset="0"/>
              </a:rPr>
              <a:t>Le bloc réglementaire comprend, par ordre décroissant dans la hiérarchie des normes :</a:t>
            </a:r>
          </a:p>
          <a:p>
            <a:endParaRPr lang="fr-FR" sz="3200" dirty="0">
              <a:solidFill>
                <a:schemeClr val="tx1"/>
              </a:solidFill>
              <a:latin typeface="Times New Roman" panose="02020603050405020304" pitchFamily="18" charset="0"/>
              <a:cs typeface="Times New Roman" panose="02020603050405020304" pitchFamily="18" charset="0"/>
            </a:endParaRPr>
          </a:p>
          <a:p>
            <a:r>
              <a:rPr lang="fr-FR" sz="3200" dirty="0">
                <a:solidFill>
                  <a:schemeClr val="tx1"/>
                </a:solidFill>
                <a:latin typeface="Times New Roman" panose="02020603050405020304" pitchFamily="18" charset="0"/>
                <a:cs typeface="Times New Roman" panose="02020603050405020304" pitchFamily="18" charset="0"/>
              </a:rPr>
              <a:t>    les décrets :</a:t>
            </a:r>
          </a:p>
          <a:p>
            <a:r>
              <a:rPr lang="fr-FR" sz="3200" dirty="0">
                <a:solidFill>
                  <a:schemeClr val="tx1"/>
                </a:solidFill>
                <a:latin typeface="Times New Roman" panose="02020603050405020304" pitchFamily="18" charset="0"/>
                <a:cs typeface="Times New Roman" panose="02020603050405020304" pitchFamily="18" charset="0"/>
              </a:rPr>
              <a:t>        Décrets simples,</a:t>
            </a:r>
          </a:p>
          <a:p>
            <a:r>
              <a:rPr lang="fr-FR" sz="3200" dirty="0">
                <a:solidFill>
                  <a:schemeClr val="tx1"/>
                </a:solidFill>
                <a:latin typeface="Times New Roman" panose="02020603050405020304" pitchFamily="18" charset="0"/>
                <a:cs typeface="Times New Roman" panose="02020603050405020304" pitchFamily="18" charset="0"/>
              </a:rPr>
              <a:t>        Décrets en Conseil des ministres (signés en Conseil des ministres par le président de la République),</a:t>
            </a:r>
          </a:p>
          <a:p>
            <a:r>
              <a:rPr lang="fr-FR" sz="3200" dirty="0">
                <a:solidFill>
                  <a:schemeClr val="tx1"/>
                </a:solidFill>
                <a:latin typeface="Times New Roman" panose="02020603050405020304" pitchFamily="18" charset="0"/>
                <a:cs typeface="Times New Roman" panose="02020603050405020304" pitchFamily="18" charset="0"/>
              </a:rPr>
              <a:t>        Décrets en Conseil d'état (signés après avis conforme du Conseil d'État), </a:t>
            </a:r>
          </a:p>
          <a:p>
            <a:endParaRPr lang="fr-FR" dirty="0">
              <a:solidFill>
                <a:schemeClr val="tx1"/>
              </a:solidFill>
              <a:latin typeface="Times New Roman" panose="02020603050405020304" pitchFamily="18" charset="0"/>
              <a:cs typeface="Times New Roman" panose="02020603050405020304" pitchFamily="18" charset="0"/>
            </a:endParaRPr>
          </a:p>
          <a:p>
            <a:pPr marL="0" indent="0">
              <a:buNone/>
            </a:pPr>
            <a:endParaRPr lang="fr-F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3977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91831" y="685800"/>
            <a:ext cx="11670184" cy="5872942"/>
          </a:xfrm>
        </p:spPr>
        <p:txBody>
          <a:bodyPr>
            <a:noAutofit/>
          </a:bodyPr>
          <a:lstStyle/>
          <a:p>
            <a:r>
              <a:rPr lang="fr-FR" sz="3200" dirty="0">
                <a:solidFill>
                  <a:schemeClr val="tx1"/>
                </a:solidFill>
                <a:latin typeface="Times New Roman" panose="02020603050405020304" pitchFamily="18" charset="0"/>
                <a:cs typeface="Times New Roman" panose="02020603050405020304" pitchFamily="18" charset="0"/>
              </a:rPr>
              <a:t>En 1958, la Constitution est le seul texte à valeur constitutionnelle.</a:t>
            </a:r>
          </a:p>
          <a:p>
            <a:r>
              <a:rPr lang="fr-FR" sz="3200" dirty="0">
                <a:solidFill>
                  <a:schemeClr val="tx1"/>
                </a:solidFill>
                <a:latin typeface="Times New Roman" panose="02020603050405020304" pitchFamily="18" charset="0"/>
                <a:cs typeface="Times New Roman" panose="02020603050405020304" pitchFamily="18" charset="0"/>
              </a:rPr>
              <a:t>En 1971, le Conseil Constitutionnel attribue une valeur constitutionnelle au préambule de la Constitution de 1946 (dans la décision n° 71-44 DC).</a:t>
            </a:r>
          </a:p>
          <a:p>
            <a:r>
              <a:rPr lang="fr-FR" sz="3200" dirty="0">
                <a:solidFill>
                  <a:schemeClr val="tx1"/>
                </a:solidFill>
                <a:latin typeface="Times New Roman" panose="02020603050405020304" pitchFamily="18" charset="0"/>
                <a:cs typeface="Times New Roman" panose="02020603050405020304" pitchFamily="18" charset="0"/>
              </a:rPr>
              <a:t>Il censure pour la première fois une loi pour violation des principes fondamentaux reconnus par les lois de la République.</a:t>
            </a:r>
          </a:p>
        </p:txBody>
      </p:sp>
    </p:spTree>
    <p:extLst>
      <p:ext uri="{BB962C8B-B14F-4D97-AF65-F5344CB8AC3E}">
        <p14:creationId xmlns:p14="http://schemas.microsoft.com/office/powerpoint/2010/main" val="260810516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1105711" cy="5773366"/>
          </a:xfrm>
        </p:spPr>
        <p:txBody>
          <a:bodyPr>
            <a:noAutofit/>
          </a:bodyPr>
          <a:lstStyle/>
          <a:p>
            <a:r>
              <a:rPr lang="fr-FR" sz="3200" dirty="0">
                <a:solidFill>
                  <a:schemeClr val="tx1"/>
                </a:solidFill>
                <a:latin typeface="Times New Roman" panose="02020603050405020304" pitchFamily="18" charset="0"/>
                <a:cs typeface="Times New Roman" panose="02020603050405020304" pitchFamily="18" charset="0"/>
              </a:rPr>
              <a:t>Les arrêtés</a:t>
            </a:r>
          </a:p>
          <a:p>
            <a:r>
              <a:rPr lang="fr-FR" sz="3200" dirty="0">
                <a:solidFill>
                  <a:schemeClr val="tx1"/>
                </a:solidFill>
                <a:latin typeface="Times New Roman" panose="02020603050405020304" pitchFamily="18" charset="0"/>
                <a:cs typeface="Times New Roman" panose="02020603050405020304" pitchFamily="18" charset="0"/>
              </a:rPr>
              <a:t>        ministériels ou interministériels, préfectoraux,</a:t>
            </a:r>
          </a:p>
          <a:p>
            <a:r>
              <a:rPr lang="fr-FR" sz="3200" dirty="0">
                <a:solidFill>
                  <a:schemeClr val="tx1"/>
                </a:solidFill>
                <a:latin typeface="Times New Roman" panose="02020603050405020304" pitchFamily="18" charset="0"/>
                <a:cs typeface="Times New Roman" panose="02020603050405020304" pitchFamily="18" charset="0"/>
              </a:rPr>
              <a:t>        régionaux, départementaux, municipaux,</a:t>
            </a:r>
          </a:p>
          <a:p>
            <a:endParaRPr lang="fr-FR" sz="3200" dirty="0">
              <a:solidFill>
                <a:schemeClr val="tx1"/>
              </a:solidFill>
              <a:latin typeface="Times New Roman" panose="02020603050405020304" pitchFamily="18" charset="0"/>
              <a:cs typeface="Times New Roman" panose="02020603050405020304" pitchFamily="18" charset="0"/>
            </a:endParaRPr>
          </a:p>
          <a:p>
            <a:pPr lvl="0">
              <a:buClr>
                <a:prstClr val="white"/>
              </a:buClr>
            </a:pPr>
            <a:r>
              <a:rPr lang="fr-FR" sz="3200" dirty="0">
                <a:solidFill>
                  <a:schemeClr val="tx1"/>
                </a:solidFill>
                <a:latin typeface="Times New Roman" panose="02020603050405020304" pitchFamily="18" charset="0"/>
                <a:cs typeface="Times New Roman" panose="02020603050405020304" pitchFamily="18" charset="0"/>
              </a:rPr>
              <a:t>Autres actes réglementaires des collectivités territoriales (délibérations des assemblées),</a:t>
            </a:r>
          </a:p>
          <a:p>
            <a:pPr lvl="0">
              <a:buClr>
                <a:prstClr val="white"/>
              </a:buClr>
            </a:pPr>
            <a:endParaRPr lang="fr-FR" sz="3200" dirty="0">
              <a:solidFill>
                <a:schemeClr val="tx1"/>
              </a:solidFill>
              <a:latin typeface="Times New Roman" panose="02020603050405020304" pitchFamily="18" charset="0"/>
              <a:cs typeface="Times New Roman" panose="02020603050405020304" pitchFamily="18" charset="0"/>
            </a:endParaRPr>
          </a:p>
          <a:p>
            <a:pPr>
              <a:buClr>
                <a:prstClr val="white"/>
              </a:buClr>
            </a:pPr>
            <a:r>
              <a:rPr lang="fr-FR" sz="3200" dirty="0">
                <a:solidFill>
                  <a:schemeClr val="tx1"/>
                </a:solidFill>
                <a:latin typeface="Times New Roman" panose="02020603050405020304" pitchFamily="18" charset="0"/>
                <a:cs typeface="Times New Roman" panose="02020603050405020304" pitchFamily="18" charset="0"/>
              </a:rPr>
              <a:t>Actes réglementaires des établissements publics.</a:t>
            </a:r>
          </a:p>
          <a:p>
            <a:pPr marL="0" lvl="0" indent="0">
              <a:buClr>
                <a:prstClr val="white"/>
              </a:buClr>
              <a:buNone/>
            </a:pPr>
            <a:endParaRPr lang="fr-FR"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21641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lgn="ctr">
              <a:buClr>
                <a:prstClr val="white"/>
              </a:buClr>
            </a:pPr>
            <a:r>
              <a:rPr lang="fr-FR" sz="2800" dirty="0">
                <a:solidFill>
                  <a:prstClr val="white"/>
                </a:solidFill>
                <a:latin typeface="Times New Roman" panose="02020603050405020304" pitchFamily="18" charset="0"/>
                <a:cs typeface="Times New Roman" panose="02020603050405020304" pitchFamily="18" charset="0"/>
              </a:rPr>
              <a:t>1/ les décrets</a:t>
            </a:r>
          </a:p>
          <a:p>
            <a:endParaRPr lang="fr-FR" dirty="0"/>
          </a:p>
        </p:txBody>
      </p:sp>
    </p:spTree>
    <p:extLst>
      <p:ext uri="{BB962C8B-B14F-4D97-AF65-F5344CB8AC3E}">
        <p14:creationId xmlns:p14="http://schemas.microsoft.com/office/powerpoint/2010/main" val="3455259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2" y="685800"/>
            <a:ext cx="10804154" cy="5637179"/>
          </a:xfrm>
        </p:spPr>
        <p:txBody>
          <a:bodyPr>
            <a:normAutofit/>
          </a:bodyPr>
          <a:lstStyle/>
          <a:p>
            <a:r>
              <a:rPr lang="fr-FR" sz="3200" dirty="0">
                <a:solidFill>
                  <a:schemeClr val="tx1"/>
                </a:solidFill>
                <a:latin typeface="Times New Roman" panose="02020603050405020304" pitchFamily="18" charset="0"/>
                <a:cs typeface="Times New Roman" panose="02020603050405020304" pitchFamily="18" charset="0"/>
              </a:rPr>
              <a:t>Un décret est un </a:t>
            </a:r>
            <a:r>
              <a:rPr lang="fr-FR" sz="3200" b="1" dirty="0">
                <a:solidFill>
                  <a:schemeClr val="tx1"/>
                </a:solidFill>
                <a:latin typeface="Times New Roman" panose="02020603050405020304" pitchFamily="18" charset="0"/>
                <a:cs typeface="Times New Roman" panose="02020603050405020304" pitchFamily="18" charset="0"/>
              </a:rPr>
              <a:t>acte exécutoire</a:t>
            </a:r>
            <a:r>
              <a:rPr lang="fr-FR" sz="3200" dirty="0">
                <a:solidFill>
                  <a:schemeClr val="tx1"/>
                </a:solidFill>
                <a:latin typeface="Times New Roman" panose="02020603050405020304" pitchFamily="18" charset="0"/>
                <a:cs typeface="Times New Roman" panose="02020603050405020304" pitchFamily="18" charset="0"/>
              </a:rPr>
              <a:t> émis par le </a:t>
            </a:r>
            <a:r>
              <a:rPr lang="fr-FR" sz="3200" b="1" dirty="0">
                <a:solidFill>
                  <a:schemeClr val="tx1"/>
                </a:solidFill>
                <a:latin typeface="Times New Roman" panose="02020603050405020304" pitchFamily="18" charset="0"/>
                <a:cs typeface="Times New Roman" panose="02020603050405020304" pitchFamily="18" charset="0"/>
              </a:rPr>
              <a:t>pouvoir exécutif</a:t>
            </a:r>
            <a:r>
              <a:rPr lang="fr-FR" sz="3200" dirty="0">
                <a:solidFill>
                  <a:schemeClr val="tx1"/>
                </a:solidFill>
                <a:latin typeface="Times New Roman" panose="02020603050405020304" pitchFamily="18" charset="0"/>
                <a:cs typeface="Times New Roman" panose="02020603050405020304" pitchFamily="18" charset="0"/>
              </a:rPr>
              <a:t>. C'est une décision qui ordonne ou règle quelque chose.</a:t>
            </a:r>
          </a:p>
          <a:p>
            <a:r>
              <a:rPr lang="fr-FR" sz="3200" dirty="0">
                <a:solidFill>
                  <a:schemeClr val="tx1"/>
                </a:solidFill>
                <a:latin typeface="Times New Roman" panose="02020603050405020304" pitchFamily="18" charset="0"/>
                <a:cs typeface="Times New Roman" panose="02020603050405020304" pitchFamily="18" charset="0"/>
              </a:rPr>
              <a:t>Le décret, dont les effets sont analogues à ceux d'une loi, est l'une des manifestations du pouvoir réglementaire de l'exécutif.</a:t>
            </a:r>
          </a:p>
          <a:p>
            <a:r>
              <a:rPr lang="fr-FR" sz="3200" dirty="0">
                <a:solidFill>
                  <a:schemeClr val="tx1"/>
                </a:solidFill>
                <a:latin typeface="Times New Roman" panose="02020603050405020304" pitchFamily="18" charset="0"/>
                <a:cs typeface="Times New Roman" panose="02020603050405020304" pitchFamily="18" charset="0"/>
              </a:rPr>
              <a:t>Sa portée peut être générale, lorsqu'il formule une règle de droit, ou individuelle lorsqu'il ne concerne qu'une seule personne.</a:t>
            </a:r>
          </a:p>
        </p:txBody>
      </p:sp>
    </p:spTree>
    <p:extLst>
      <p:ext uri="{BB962C8B-B14F-4D97-AF65-F5344CB8AC3E}">
        <p14:creationId xmlns:p14="http://schemas.microsoft.com/office/powerpoint/2010/main" val="34046741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0940341" cy="5578813"/>
          </a:xfrm>
        </p:spPr>
        <p:txBody>
          <a:bodyPr>
            <a:normAutofit/>
          </a:bodyPr>
          <a:lstStyle/>
          <a:p>
            <a:pPr algn="just"/>
            <a:r>
              <a:rPr lang="fr-FR" sz="3200" dirty="0">
                <a:solidFill>
                  <a:schemeClr val="tx1"/>
                </a:solidFill>
                <a:latin typeface="Times New Roman" panose="02020603050405020304" pitchFamily="18" charset="0"/>
                <a:cs typeface="Times New Roman" panose="02020603050405020304" pitchFamily="18" charset="0"/>
              </a:rPr>
              <a:t>Les décrets sont signés par le Président de la République, s'ils ont été délibérés en Conseil des ministres (art. 13 de la Constitution), ou par le 1</a:t>
            </a:r>
            <a:r>
              <a:rPr lang="fr-FR" sz="3200" baseline="30000" dirty="0">
                <a:solidFill>
                  <a:schemeClr val="tx1"/>
                </a:solidFill>
                <a:latin typeface="Times New Roman" panose="02020603050405020304" pitchFamily="18" charset="0"/>
                <a:cs typeface="Times New Roman" panose="02020603050405020304" pitchFamily="18" charset="0"/>
              </a:rPr>
              <a:t>er</a:t>
            </a:r>
            <a:r>
              <a:rPr lang="fr-FR" sz="3200" dirty="0">
                <a:solidFill>
                  <a:schemeClr val="tx1"/>
                </a:solidFill>
                <a:latin typeface="Times New Roman" panose="02020603050405020304" pitchFamily="18" charset="0"/>
                <a:cs typeface="Times New Roman" panose="02020603050405020304" pitchFamily="18" charset="0"/>
              </a:rPr>
              <a:t> Ministre et éventuellement contresignés par le ou les ministres concernés.</a:t>
            </a:r>
          </a:p>
          <a:p>
            <a:pPr algn="just"/>
            <a:r>
              <a:rPr lang="fr-FR" sz="3200" dirty="0">
                <a:solidFill>
                  <a:schemeClr val="tx1"/>
                </a:solidFill>
                <a:latin typeface="Times New Roman" panose="02020603050405020304" pitchFamily="18" charset="0"/>
                <a:cs typeface="Times New Roman" panose="02020603050405020304" pitchFamily="18" charset="0"/>
              </a:rPr>
              <a:t>Les décrets se rattachent au domaine réglementaire, c'est-à-dire non couvert par la loi qui, elle, statue de manière générale.</a:t>
            </a:r>
          </a:p>
        </p:txBody>
      </p:sp>
    </p:spTree>
    <p:extLst>
      <p:ext uri="{BB962C8B-B14F-4D97-AF65-F5344CB8AC3E}">
        <p14:creationId xmlns:p14="http://schemas.microsoft.com/office/powerpoint/2010/main" val="173373470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1115439" cy="5539902"/>
          </a:xfrm>
        </p:spPr>
        <p:txBody>
          <a:bodyPr>
            <a:normAutofit/>
          </a:bodyPr>
          <a:lstStyle/>
          <a:p>
            <a:pPr marL="0" indent="0">
              <a:buNone/>
            </a:pPr>
            <a:r>
              <a:rPr lang="fr-FR" sz="3200" dirty="0">
                <a:solidFill>
                  <a:schemeClr val="tx1"/>
                </a:solidFill>
                <a:latin typeface="Times New Roman" panose="02020603050405020304" pitchFamily="18" charset="0"/>
                <a:cs typeface="Times New Roman" panose="02020603050405020304" pitchFamily="18" charset="0"/>
              </a:rPr>
              <a:t>On distingue : </a:t>
            </a:r>
          </a:p>
          <a:p>
            <a:pPr marL="0" indent="0">
              <a:buNone/>
            </a:pPr>
            <a:r>
              <a:rPr lang="fr-FR" sz="3200" dirty="0">
                <a:solidFill>
                  <a:schemeClr val="tx1"/>
                </a:solidFill>
                <a:latin typeface="Times New Roman" panose="02020603050405020304" pitchFamily="18" charset="0"/>
                <a:cs typeface="Times New Roman" panose="02020603050405020304" pitchFamily="18" charset="0"/>
              </a:rPr>
              <a:t>les </a:t>
            </a:r>
            <a:r>
              <a:rPr lang="fr-FR" sz="3200" b="1" dirty="0">
                <a:solidFill>
                  <a:schemeClr val="tx1"/>
                </a:solidFill>
                <a:latin typeface="Times New Roman" panose="02020603050405020304" pitchFamily="18" charset="0"/>
                <a:cs typeface="Times New Roman" panose="02020603050405020304" pitchFamily="18" charset="0"/>
              </a:rPr>
              <a:t>décrets autonomes</a:t>
            </a:r>
            <a:r>
              <a:rPr lang="fr-FR" sz="3200" dirty="0">
                <a:solidFill>
                  <a:schemeClr val="tx1"/>
                </a:solidFill>
                <a:latin typeface="Times New Roman" panose="02020603050405020304" pitchFamily="18" charset="0"/>
                <a:cs typeface="Times New Roman" panose="02020603050405020304" pitchFamily="18" charset="0"/>
              </a:rPr>
              <a:t>, sur des sujets qui ne relèvent pas du domaine de la loi; </a:t>
            </a:r>
            <a:br>
              <a:rPr lang="fr-FR" sz="3200" dirty="0">
                <a:solidFill>
                  <a:schemeClr val="tx1"/>
                </a:solidFill>
                <a:latin typeface="Times New Roman" panose="02020603050405020304" pitchFamily="18" charset="0"/>
                <a:cs typeface="Times New Roman" panose="02020603050405020304" pitchFamily="18" charset="0"/>
              </a:rPr>
            </a:br>
            <a:endParaRPr lang="fr-FR" sz="3200" dirty="0">
              <a:solidFill>
                <a:schemeClr val="tx1"/>
              </a:solidFill>
              <a:latin typeface="Times New Roman" panose="02020603050405020304" pitchFamily="18" charset="0"/>
              <a:cs typeface="Times New Roman" panose="02020603050405020304" pitchFamily="18" charset="0"/>
            </a:endParaRPr>
          </a:p>
          <a:p>
            <a:pPr marL="0" indent="0">
              <a:buNone/>
            </a:pPr>
            <a:r>
              <a:rPr lang="fr-FR" sz="3200" dirty="0">
                <a:solidFill>
                  <a:schemeClr val="tx1"/>
                </a:solidFill>
                <a:latin typeface="Times New Roman" panose="02020603050405020304" pitchFamily="18" charset="0"/>
                <a:cs typeface="Times New Roman" panose="02020603050405020304" pitchFamily="18" charset="0"/>
              </a:rPr>
              <a:t>les </a:t>
            </a:r>
            <a:r>
              <a:rPr lang="fr-FR" sz="3200" b="1" dirty="0">
                <a:solidFill>
                  <a:schemeClr val="tx1"/>
                </a:solidFill>
                <a:latin typeface="Times New Roman" panose="02020603050405020304" pitchFamily="18" charset="0"/>
                <a:cs typeface="Times New Roman" panose="02020603050405020304" pitchFamily="18" charset="0"/>
              </a:rPr>
              <a:t>décrets d’application </a:t>
            </a:r>
            <a:r>
              <a:rPr lang="fr-FR" sz="3200" dirty="0">
                <a:solidFill>
                  <a:schemeClr val="tx1"/>
                </a:solidFill>
                <a:latin typeface="Times New Roman" panose="02020603050405020304" pitchFamily="18" charset="0"/>
                <a:cs typeface="Times New Roman" panose="02020603050405020304" pitchFamily="18" charset="0"/>
              </a:rPr>
              <a:t>qui précisent les modalités ou conditions d'application d'une loi,</a:t>
            </a:r>
            <a:br>
              <a:rPr lang="fr-FR" sz="3200" dirty="0">
                <a:solidFill>
                  <a:schemeClr val="tx1"/>
                </a:solidFill>
                <a:latin typeface="Times New Roman" panose="02020603050405020304" pitchFamily="18" charset="0"/>
                <a:cs typeface="Times New Roman" panose="02020603050405020304" pitchFamily="18" charset="0"/>
              </a:rPr>
            </a:br>
            <a:endParaRPr lang="fr-FR" sz="3200" dirty="0">
              <a:solidFill>
                <a:schemeClr val="tx1"/>
              </a:solidFill>
              <a:latin typeface="Times New Roman" panose="02020603050405020304" pitchFamily="18" charset="0"/>
              <a:cs typeface="Times New Roman" panose="02020603050405020304" pitchFamily="18" charset="0"/>
            </a:endParaRPr>
          </a:p>
          <a:p>
            <a:pPr marL="0" indent="0">
              <a:buNone/>
            </a:pPr>
            <a:r>
              <a:rPr lang="fr-FR" sz="3200" dirty="0">
                <a:solidFill>
                  <a:schemeClr val="tx1"/>
                </a:solidFill>
                <a:latin typeface="Times New Roman" panose="02020603050405020304" pitchFamily="18" charset="0"/>
                <a:cs typeface="Times New Roman" panose="02020603050405020304" pitchFamily="18" charset="0"/>
              </a:rPr>
              <a:t>les </a:t>
            </a:r>
            <a:r>
              <a:rPr lang="fr-FR" sz="3200" b="1" dirty="0">
                <a:solidFill>
                  <a:schemeClr val="tx1"/>
                </a:solidFill>
                <a:latin typeface="Times New Roman" panose="02020603050405020304" pitchFamily="18" charset="0"/>
                <a:cs typeface="Times New Roman" panose="02020603050405020304" pitchFamily="18" charset="0"/>
              </a:rPr>
              <a:t>décrets de répartition</a:t>
            </a:r>
            <a:r>
              <a:rPr lang="fr-FR" sz="3200" dirty="0">
                <a:solidFill>
                  <a:schemeClr val="tx1"/>
                </a:solidFill>
                <a:latin typeface="Times New Roman" panose="02020603050405020304" pitchFamily="18" charset="0"/>
                <a:cs typeface="Times New Roman" panose="02020603050405020304" pitchFamily="18" charset="0"/>
              </a:rPr>
              <a:t> qui, après le vote des lois de finances, répartissent les masses budgétaires entre les différents ministères. </a:t>
            </a:r>
          </a:p>
          <a:p>
            <a:endParaRPr lang="fr-F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118852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0833337" cy="5481536"/>
          </a:xfrm>
        </p:spPr>
        <p:txBody>
          <a:bodyPr>
            <a:noAutofit/>
          </a:bodyPr>
          <a:lstStyle/>
          <a:p>
            <a:pPr algn="just"/>
            <a:r>
              <a:rPr lang="fr-FR" sz="3200" dirty="0">
                <a:solidFill>
                  <a:schemeClr val="tx1"/>
                </a:solidFill>
                <a:latin typeface="Times New Roman" panose="02020603050405020304" pitchFamily="18" charset="0"/>
                <a:cs typeface="Times New Roman" panose="02020603050405020304" pitchFamily="18" charset="0"/>
              </a:rPr>
              <a:t>Le </a:t>
            </a:r>
            <a:r>
              <a:rPr lang="fr-FR" sz="3200" b="1" dirty="0">
                <a:solidFill>
                  <a:schemeClr val="tx1"/>
                </a:solidFill>
                <a:latin typeface="Times New Roman" panose="02020603050405020304" pitchFamily="18" charset="0"/>
                <a:cs typeface="Times New Roman" panose="02020603050405020304" pitchFamily="18" charset="0"/>
              </a:rPr>
              <a:t>règlement autonome</a:t>
            </a:r>
            <a:r>
              <a:rPr lang="fr-FR" sz="3200" dirty="0">
                <a:solidFill>
                  <a:schemeClr val="tx1"/>
                </a:solidFill>
                <a:latin typeface="Times New Roman" panose="02020603050405020304" pitchFamily="18" charset="0"/>
                <a:cs typeface="Times New Roman" panose="02020603050405020304" pitchFamily="18" charset="0"/>
              </a:rPr>
              <a:t> est un règlement adopté spontanément par le gouvernement sur un </a:t>
            </a:r>
            <a:r>
              <a:rPr lang="fr-FR" sz="3200" b="1" dirty="0">
                <a:solidFill>
                  <a:schemeClr val="tx1"/>
                </a:solidFill>
                <a:latin typeface="Times New Roman" panose="02020603050405020304" pitchFamily="18" charset="0"/>
                <a:cs typeface="Times New Roman" panose="02020603050405020304" pitchFamily="18" charset="0"/>
              </a:rPr>
              <a:t>sujet autre que ceux qui sont réservés à la loi</a:t>
            </a:r>
            <a:r>
              <a:rPr lang="fr-FR" sz="3200" dirty="0">
                <a:solidFill>
                  <a:schemeClr val="tx1"/>
                </a:solidFill>
                <a:latin typeface="Times New Roman" panose="02020603050405020304" pitchFamily="18" charset="0"/>
                <a:cs typeface="Times New Roman" panose="02020603050405020304" pitchFamily="18" charset="0"/>
              </a:rPr>
              <a:t>. Il trouve son fondement dans l'</a:t>
            </a:r>
            <a:r>
              <a:rPr lang="fr-FR" sz="3200" b="1" dirty="0">
                <a:solidFill>
                  <a:schemeClr val="tx1"/>
                </a:solidFill>
                <a:latin typeface="Times New Roman" panose="02020603050405020304" pitchFamily="18" charset="0"/>
                <a:cs typeface="Times New Roman" panose="02020603050405020304" pitchFamily="18" charset="0"/>
              </a:rPr>
              <a:t>article 37 de la Constitution</a:t>
            </a:r>
            <a:r>
              <a:rPr lang="fr-FR" sz="3200" dirty="0">
                <a:solidFill>
                  <a:schemeClr val="tx1"/>
                </a:solidFill>
                <a:latin typeface="Times New Roman" panose="02020603050405020304" pitchFamily="18" charset="0"/>
                <a:cs typeface="Times New Roman" panose="02020603050405020304" pitchFamily="18" charset="0"/>
              </a:rPr>
              <a:t> de la Ve République qui élargit les pouvoirs du Gouvernement par rapport à la IIIe et IVe République en lui accordant la possibilité de prendre des décisions réglementaires de manière autonome. On parle de </a:t>
            </a:r>
            <a:r>
              <a:rPr lang="fr-FR" sz="3200" b="1" dirty="0">
                <a:solidFill>
                  <a:schemeClr val="tx1"/>
                </a:solidFill>
                <a:latin typeface="Times New Roman" panose="02020603050405020304" pitchFamily="18" charset="0"/>
                <a:cs typeface="Times New Roman" panose="02020603050405020304" pitchFamily="18" charset="0"/>
              </a:rPr>
              <a:t>pouvoir réglementaire autonome</a:t>
            </a:r>
            <a:r>
              <a:rPr lang="fr-FR" sz="32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8754993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2" y="685800"/>
            <a:ext cx="11027890" cy="5890098"/>
          </a:xfrm>
        </p:spPr>
        <p:txBody>
          <a:bodyPr>
            <a:normAutofit/>
          </a:bodyPr>
          <a:lstStyle/>
          <a:p>
            <a:pPr algn="just"/>
            <a:r>
              <a:rPr lang="fr-FR" sz="3200" dirty="0">
                <a:solidFill>
                  <a:schemeClr val="tx1"/>
                </a:solidFill>
                <a:latin typeface="Times New Roman" panose="02020603050405020304" pitchFamily="18" charset="0"/>
                <a:cs typeface="Times New Roman" panose="02020603050405020304" pitchFamily="18" charset="0"/>
              </a:rPr>
              <a:t>Le règlement autonome se distingue du règlement d’application ou d’exécution d'une loi qui est nécessité par la mise en application de la loi sur laquelle il s'appuie. Les règlements autonomes sont susceptibles de recours devant le juge administratif qui pourra contrôler leur </a:t>
            </a:r>
            <a:r>
              <a:rPr lang="fr-FR" sz="3200" b="1" dirty="0">
                <a:solidFill>
                  <a:schemeClr val="tx1"/>
                </a:solidFill>
                <a:latin typeface="Times New Roman" panose="02020603050405020304" pitchFamily="18" charset="0"/>
                <a:cs typeface="Times New Roman" panose="02020603050405020304" pitchFamily="18" charset="0"/>
              </a:rPr>
              <a:t>conformité à la Constitution</a:t>
            </a:r>
            <a:r>
              <a:rPr lang="fr-FR" sz="3200" dirty="0">
                <a:solidFill>
                  <a:schemeClr val="tx1"/>
                </a:solidFill>
                <a:latin typeface="Times New Roman" panose="02020603050405020304" pitchFamily="18" charset="0"/>
                <a:cs typeface="Times New Roman" panose="02020603050405020304" pitchFamily="18" charset="0"/>
              </a:rPr>
              <a:t> et aux traités internationaux.</a:t>
            </a:r>
            <a:br>
              <a:rPr lang="fr-FR" sz="3200" dirty="0">
                <a:solidFill>
                  <a:schemeClr val="tx1"/>
                </a:solidFill>
                <a:latin typeface="Times New Roman" panose="02020603050405020304" pitchFamily="18" charset="0"/>
                <a:cs typeface="Times New Roman" panose="02020603050405020304" pitchFamily="18" charset="0"/>
              </a:rPr>
            </a:br>
            <a:br>
              <a:rPr lang="fr-FR" sz="3200" dirty="0">
                <a:solidFill>
                  <a:schemeClr val="tx1"/>
                </a:solidFill>
                <a:latin typeface="Times New Roman" panose="02020603050405020304" pitchFamily="18" charset="0"/>
                <a:cs typeface="Times New Roman" panose="02020603050405020304" pitchFamily="18" charset="0"/>
              </a:rPr>
            </a:br>
            <a:r>
              <a:rPr lang="fr-FR" sz="3200" dirty="0">
                <a:solidFill>
                  <a:schemeClr val="tx1"/>
                </a:solidFill>
                <a:latin typeface="Times New Roman" panose="02020603050405020304" pitchFamily="18" charset="0"/>
                <a:cs typeface="Times New Roman" panose="02020603050405020304" pitchFamily="18" charset="0"/>
              </a:rPr>
              <a:t>Une assise plus forte qu'un texte réglementaire pouvant s'avérer politiquement plus avantageuse, les textes législatifs ont cependant tendance à être préférés aux règlements autonomes.</a:t>
            </a:r>
            <a:br>
              <a:rPr lang="fr-FR" sz="3200" dirty="0">
                <a:solidFill>
                  <a:schemeClr val="tx1"/>
                </a:solidFill>
                <a:latin typeface="Times New Roman" panose="02020603050405020304" pitchFamily="18" charset="0"/>
                <a:cs typeface="Times New Roman" panose="02020603050405020304" pitchFamily="18" charset="0"/>
              </a:rPr>
            </a:br>
            <a:endParaRPr lang="fr-FR"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157423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0599873" cy="5598268"/>
          </a:xfrm>
        </p:spPr>
        <p:txBody>
          <a:bodyPr/>
          <a:lstStyle/>
          <a:p>
            <a:r>
              <a:rPr lang="fr-FR" sz="3200" dirty="0">
                <a:solidFill>
                  <a:schemeClr val="tx1"/>
                </a:solidFill>
                <a:latin typeface="Times New Roman" panose="02020603050405020304" pitchFamily="18" charset="0"/>
                <a:cs typeface="Times New Roman" panose="02020603050405020304" pitchFamily="18" charset="0"/>
              </a:rPr>
              <a:t>Un règlement d'application (ou règlement d'exécution) est un texte réglementaire (décret, arrêté, ordonnance, réglementation, ...) qui est pris en complément à une loi pour en fixer les modalités d'application afin que celle-ci puisse être exécutée.</a:t>
            </a:r>
          </a:p>
          <a:p>
            <a:r>
              <a:rPr lang="fr-FR" sz="3200" dirty="0">
                <a:solidFill>
                  <a:schemeClr val="tx1"/>
                </a:solidFill>
                <a:latin typeface="Times New Roman" panose="02020603050405020304" pitchFamily="18" charset="0"/>
                <a:cs typeface="Times New Roman" panose="02020603050405020304" pitchFamily="18" charset="0"/>
              </a:rPr>
              <a:t>Il se distingue du règlement autonome qui est pris par le gouvernement sur un sujet autre que ceux qui sont réservés à la loi.</a:t>
            </a:r>
          </a:p>
          <a:p>
            <a:endParaRPr lang="fr-FR" dirty="0"/>
          </a:p>
        </p:txBody>
      </p:sp>
    </p:spTree>
    <p:extLst>
      <p:ext uri="{BB962C8B-B14F-4D97-AF65-F5344CB8AC3E}">
        <p14:creationId xmlns:p14="http://schemas.microsoft.com/office/powerpoint/2010/main" val="376229001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1183533" cy="5627451"/>
          </a:xfrm>
        </p:spPr>
        <p:txBody>
          <a:bodyPr>
            <a:noAutofit/>
          </a:bodyPr>
          <a:lstStyle/>
          <a:p>
            <a:pPr algn="just"/>
            <a:r>
              <a:rPr lang="fr-FR" sz="3200" dirty="0">
                <a:solidFill>
                  <a:schemeClr val="tx1"/>
                </a:solidFill>
                <a:latin typeface="Times New Roman" panose="02020603050405020304" pitchFamily="18" charset="0"/>
                <a:cs typeface="Times New Roman" panose="02020603050405020304" pitchFamily="18" charset="0"/>
              </a:rPr>
              <a:t>Le règlement d'application peut soit :</a:t>
            </a:r>
          </a:p>
          <a:p>
            <a:pPr algn="just"/>
            <a:r>
              <a:rPr lang="fr-FR" sz="3200" dirty="0">
                <a:solidFill>
                  <a:schemeClr val="tx1"/>
                </a:solidFill>
                <a:latin typeface="Times New Roman" panose="02020603050405020304" pitchFamily="18" charset="0"/>
                <a:cs typeface="Times New Roman" panose="02020603050405020304" pitchFamily="18" charset="0"/>
              </a:rPr>
              <a:t>    être prévu explicitement dans la loi. En effet, certaines dispositions de la loi ne peuvent être applicables qu'après la prise de mesures réglementaires nécessaires à leur mise en œuvre. Le législateur, s'estimant moins bien placé pour prendre les dispositions réglementaires, délègue alors ses compétences au pouvoir exécutif.</a:t>
            </a:r>
          </a:p>
          <a:p>
            <a:pPr algn="just"/>
            <a:r>
              <a:rPr lang="fr-FR" sz="3200" dirty="0">
                <a:solidFill>
                  <a:schemeClr val="tx1"/>
                </a:solidFill>
                <a:latin typeface="Times New Roman" panose="02020603050405020304" pitchFamily="18" charset="0"/>
                <a:cs typeface="Times New Roman" panose="02020603050405020304" pitchFamily="18" charset="0"/>
              </a:rPr>
              <a:t>    être à l'initiative du gouvernement pour préciser certaines dispositions législatives. Le gouvernement est cependant tenu de respecter la loi, sinon le règlement peut être annulé par un recours pour excès de pouvoir.</a:t>
            </a:r>
          </a:p>
        </p:txBody>
      </p:sp>
    </p:spTree>
    <p:extLst>
      <p:ext uri="{BB962C8B-B14F-4D97-AF65-F5344CB8AC3E}">
        <p14:creationId xmlns:p14="http://schemas.microsoft.com/office/powerpoint/2010/main" val="186802629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lgn="ctr">
              <a:buClr>
                <a:prstClr val="white"/>
              </a:buClr>
            </a:pPr>
            <a:r>
              <a:rPr lang="fr-FR" sz="2800" dirty="0">
                <a:solidFill>
                  <a:prstClr val="white"/>
                </a:solidFill>
                <a:latin typeface="Times New Roman" panose="02020603050405020304" pitchFamily="18" charset="0"/>
                <a:cs typeface="Times New Roman" panose="02020603050405020304" pitchFamily="18" charset="0"/>
              </a:rPr>
              <a:t>2/ les arrêtés</a:t>
            </a:r>
          </a:p>
          <a:p>
            <a:endParaRPr lang="fr-FR" dirty="0"/>
          </a:p>
        </p:txBody>
      </p:sp>
    </p:spTree>
    <p:extLst>
      <p:ext uri="{BB962C8B-B14F-4D97-AF65-F5344CB8AC3E}">
        <p14:creationId xmlns:p14="http://schemas.microsoft.com/office/powerpoint/2010/main" val="1763954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1211301" cy="5789815"/>
          </a:xfrm>
        </p:spPr>
        <p:txBody>
          <a:bodyPr>
            <a:normAutofit/>
          </a:bodyPr>
          <a:lstStyle/>
          <a:p>
            <a:r>
              <a:rPr lang="fr-FR" sz="3200" dirty="0">
                <a:solidFill>
                  <a:schemeClr val="tx1"/>
                </a:solidFill>
                <a:latin typeface="Times New Roman" panose="02020603050405020304" pitchFamily="18" charset="0"/>
                <a:cs typeface="Times New Roman" panose="02020603050405020304" pitchFamily="18" charset="0"/>
              </a:rPr>
              <a:t>La décision de 1971 marque une rupture.</a:t>
            </a:r>
          </a:p>
          <a:p>
            <a:pPr algn="just"/>
            <a:r>
              <a:rPr lang="fr-FR" sz="3200" dirty="0">
                <a:solidFill>
                  <a:schemeClr val="tx1"/>
                </a:solidFill>
                <a:latin typeface="Times New Roman" panose="02020603050405020304" pitchFamily="18" charset="0"/>
                <a:cs typeface="Times New Roman" panose="02020603050405020304" pitchFamily="18" charset="0"/>
              </a:rPr>
              <a:t>Cette jurisprudence permet au Conseil Constitutionnel de se référer à d’autres textes et principes à valeur constitutionnelle que la Constitution en leur conférant une valeur égale à celle de la Constitution :</a:t>
            </a:r>
            <a:endParaRPr lang="fr-FR" sz="3200" u="sng"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330429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2" y="685800"/>
            <a:ext cx="11261354" cy="5724728"/>
          </a:xfrm>
        </p:spPr>
        <p:txBody>
          <a:bodyPr>
            <a:normAutofit/>
          </a:bodyPr>
          <a:lstStyle/>
          <a:p>
            <a:r>
              <a:rPr lang="fr-FR" sz="3200" dirty="0">
                <a:solidFill>
                  <a:schemeClr val="tx1"/>
                </a:solidFill>
                <a:latin typeface="Times New Roman" panose="02020603050405020304" pitchFamily="18" charset="0"/>
                <a:cs typeface="Times New Roman" panose="02020603050405020304" pitchFamily="18" charset="0"/>
              </a:rPr>
              <a:t>Un arrêté est un acte administratif, à portée générale ou individuelle, émanant d’une autorité ministérielle (arrêté ministériel ou interministériel) ou d'une autre autorité administrative (arrêté préfectoral, municipal).</a:t>
            </a:r>
          </a:p>
          <a:p>
            <a:endParaRPr lang="fr-FR" sz="3200" dirty="0">
              <a:solidFill>
                <a:schemeClr val="tx1"/>
              </a:solidFill>
              <a:latin typeface="Times New Roman" panose="02020603050405020304" pitchFamily="18" charset="0"/>
              <a:cs typeface="Times New Roman" panose="02020603050405020304" pitchFamily="18" charset="0"/>
            </a:endParaRPr>
          </a:p>
          <a:p>
            <a:r>
              <a:rPr lang="fr-FR" sz="3200" dirty="0">
                <a:solidFill>
                  <a:schemeClr val="tx1"/>
                </a:solidFill>
                <a:latin typeface="Times New Roman" panose="02020603050405020304" pitchFamily="18" charset="0"/>
                <a:cs typeface="Times New Roman" panose="02020603050405020304" pitchFamily="18" charset="0"/>
              </a:rPr>
              <a:t>Signé par un membre du pouvoir exécutif dans le cadre de ses compétences légales, l'arrêté est une décision écrite exécutoire, prise en application d'une loi, d'un décret ou une ordonnance afin d'en fixer les détails d'exécution.</a:t>
            </a:r>
          </a:p>
          <a:p>
            <a:endParaRPr lang="fr-FR"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3062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1" y="685800"/>
            <a:ext cx="11119861" cy="5739938"/>
          </a:xfrm>
        </p:spPr>
        <p:txBody>
          <a:bodyPr>
            <a:noAutofit/>
          </a:bodyPr>
          <a:lstStyle/>
          <a:p>
            <a:pPr algn="just"/>
            <a:r>
              <a:rPr lang="fr-FR" sz="3200" dirty="0">
                <a:solidFill>
                  <a:schemeClr val="tx1"/>
                </a:solidFill>
                <a:latin typeface="Times New Roman" panose="02020603050405020304" pitchFamily="18" charset="0"/>
                <a:cs typeface="Times New Roman" panose="02020603050405020304" pitchFamily="18" charset="0"/>
              </a:rPr>
              <a:t>les "principes particulièrement nécessaires à notre temps" (PPNNT). Il s’agit entre autres du droit de grève, du droit d’asile ou du droit à la protection de la santé des enfants ; </a:t>
            </a:r>
          </a:p>
          <a:p>
            <a:pPr algn="just"/>
            <a:r>
              <a:rPr lang="fr-FR" sz="3200" dirty="0">
                <a:solidFill>
                  <a:schemeClr val="tx1"/>
                </a:solidFill>
                <a:latin typeface="Times New Roman" panose="02020603050405020304" pitchFamily="18" charset="0"/>
                <a:cs typeface="Times New Roman" panose="02020603050405020304" pitchFamily="18" charset="0"/>
              </a:rPr>
              <a:t>les "principes fondamentaux reconnus par les lois de la République" (PFRLR) reconnus par le Conseil constitutionnel (liberté d'association, liberté de l'enseignement, indépendance de la juridiction administrative, indépendance des professeurs d'université...) ;</a:t>
            </a:r>
          </a:p>
          <a:p>
            <a:pPr algn="just"/>
            <a:r>
              <a:rPr lang="fr-FR" sz="3200" dirty="0">
                <a:solidFill>
                  <a:schemeClr val="tx1"/>
                </a:solidFill>
                <a:latin typeface="Times New Roman" panose="02020603050405020304" pitchFamily="18" charset="0"/>
                <a:cs typeface="Times New Roman" panose="02020603050405020304" pitchFamily="18" charset="0"/>
              </a:rPr>
              <a:t>les principes à valeur constitutionnelle dont font partie la continuité de l'État et des services publics ou la sauvegarde de la dignité de la personne humaine. </a:t>
            </a:r>
          </a:p>
        </p:txBody>
      </p:sp>
    </p:spTree>
    <p:extLst>
      <p:ext uri="{BB962C8B-B14F-4D97-AF65-F5344CB8AC3E}">
        <p14:creationId xmlns:p14="http://schemas.microsoft.com/office/powerpoint/2010/main" val="4197647459"/>
      </p:ext>
    </p:extLst>
  </p:cSld>
  <p:clrMapOvr>
    <a:masterClrMapping/>
  </p:clrMapOvr>
</p:sld>
</file>

<file path=ppt/theme/theme1.xml><?xml version="1.0" encoding="utf-8"?>
<a:theme xmlns:a="http://schemas.openxmlformats.org/drawingml/2006/main" name="Secteur">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966</TotalTime>
  <Words>4747</Words>
  <Application>Microsoft Office PowerPoint</Application>
  <PresentationFormat>Grand écran</PresentationFormat>
  <Paragraphs>201</Paragraphs>
  <Slides>80</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80</vt:i4>
      </vt:variant>
    </vt:vector>
  </HeadingPairs>
  <TitlesOfParts>
    <vt:vector size="85" baseType="lpstr">
      <vt:lpstr>Calibri</vt:lpstr>
      <vt:lpstr>Century Gothic</vt:lpstr>
      <vt:lpstr>Times New Roman</vt:lpstr>
      <vt:lpstr>Wingdings 3</vt:lpstr>
      <vt:lpstr>Secteur</vt:lpstr>
      <vt:lpstr>LA HIERARCHIE DES NORMES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DÉONTOLOGIE</dc:title>
  <dc:creator>pvelu</dc:creator>
  <cp:lastModifiedBy>Pierre-Marie VELU</cp:lastModifiedBy>
  <cp:revision>77</cp:revision>
  <dcterms:created xsi:type="dcterms:W3CDTF">2022-10-03T20:22:49Z</dcterms:created>
  <dcterms:modified xsi:type="dcterms:W3CDTF">2024-10-02T14:49:20Z</dcterms:modified>
</cp:coreProperties>
</file>