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57" r:id="rId4"/>
    <p:sldId id="258" r:id="rId5"/>
    <p:sldId id="261" r:id="rId6"/>
    <p:sldId id="262" r:id="rId7"/>
    <p:sldId id="263" r:id="rId8"/>
    <p:sldId id="264" r:id="rId9"/>
    <p:sldId id="259" r:id="rId10"/>
    <p:sldId id="265" r:id="rId11"/>
    <p:sldId id="266" r:id="rId12"/>
    <p:sldId id="267" r:id="rId13"/>
    <p:sldId id="268" r:id="rId14"/>
    <p:sldId id="269" r:id="rId15"/>
    <p:sldId id="272" r:id="rId16"/>
    <p:sldId id="270" r:id="rId17"/>
    <p:sldId id="271" r:id="rId18"/>
    <p:sldId id="275" r:id="rId19"/>
    <p:sldId id="274" r:id="rId20"/>
    <p:sldId id="276" r:id="rId21"/>
    <p:sldId id="273" r:id="rId22"/>
    <p:sldId id="277" r:id="rId23"/>
    <p:sldId id="278" r:id="rId24"/>
    <p:sldId id="279" r:id="rId25"/>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1914" y="28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88B369D2-6597-4188-AC19-B7EA53DBB5CD}" type="datetimeFigureOut">
              <a:rPr lang="fr-FR" smtClean="0"/>
              <a:pPr/>
              <a:t>27/03/2023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8AC12F7-D40A-4C95-B379-802C468B5557}"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8B369D2-6597-4188-AC19-B7EA53DBB5CD}" type="datetimeFigureOut">
              <a:rPr lang="fr-FR" smtClean="0"/>
              <a:pPr/>
              <a:t>27/03/2023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8AC12F7-D40A-4C95-B379-802C468B5557}"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8B369D2-6597-4188-AC19-B7EA53DBB5CD}" type="datetimeFigureOut">
              <a:rPr lang="fr-FR" smtClean="0"/>
              <a:pPr/>
              <a:t>27/03/2023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8AC12F7-D40A-4C95-B379-802C468B5557}"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8B369D2-6597-4188-AC19-B7EA53DBB5CD}" type="datetimeFigureOut">
              <a:rPr lang="fr-FR" smtClean="0"/>
              <a:pPr/>
              <a:t>27/03/2023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8AC12F7-D40A-4C95-B379-802C468B5557}"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88B369D2-6597-4188-AC19-B7EA53DBB5CD}" type="datetimeFigureOut">
              <a:rPr lang="fr-FR" smtClean="0"/>
              <a:pPr/>
              <a:t>27/03/2023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8AC12F7-D40A-4C95-B379-802C468B5557}"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88B369D2-6597-4188-AC19-B7EA53DBB5CD}" type="datetimeFigureOut">
              <a:rPr lang="fr-FR" smtClean="0"/>
              <a:pPr/>
              <a:t>27/03/2023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8AC12F7-D40A-4C95-B379-802C468B5557}"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88B369D2-6597-4188-AC19-B7EA53DBB5CD}" type="datetimeFigureOut">
              <a:rPr lang="fr-FR" smtClean="0"/>
              <a:pPr/>
              <a:t>27/03/2023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E8AC12F7-D40A-4C95-B379-802C468B5557}"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88B369D2-6597-4188-AC19-B7EA53DBB5CD}" type="datetimeFigureOut">
              <a:rPr lang="fr-FR" smtClean="0"/>
              <a:pPr/>
              <a:t>27/03/2023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E8AC12F7-D40A-4C95-B379-802C468B5557}"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88B369D2-6597-4188-AC19-B7EA53DBB5CD}" type="datetimeFigureOut">
              <a:rPr lang="fr-FR" smtClean="0"/>
              <a:pPr/>
              <a:t>27/03/2023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E8AC12F7-D40A-4C95-B379-802C468B5557}"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88B369D2-6597-4188-AC19-B7EA53DBB5CD}" type="datetimeFigureOut">
              <a:rPr lang="fr-FR" smtClean="0"/>
              <a:pPr/>
              <a:t>27/03/2023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8AC12F7-D40A-4C95-B379-802C468B5557}"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88B369D2-6597-4188-AC19-B7EA53DBB5CD}" type="datetimeFigureOut">
              <a:rPr lang="fr-FR" smtClean="0"/>
              <a:pPr/>
              <a:t>27/03/2023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8AC12F7-D40A-4C95-B379-802C468B5557}"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B369D2-6597-4188-AC19-B7EA53DBB5CD}" type="datetimeFigureOut">
              <a:rPr lang="fr-FR" smtClean="0"/>
              <a:pPr/>
              <a:t>27/03/2023</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AC12F7-D40A-4C95-B379-802C468B5557}"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hyperlink" Target="https://www.education.gouv.fr/reussir-au-lycee/l-orientation-en-3e-et-l-affectation-en-lycee-9257" TargetMode="External"/><Relationship Id="rId5" Type="http://schemas.openxmlformats.org/officeDocument/2006/relationships/image" Target="../media/image4.gif"/><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media/image18.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hyperlink" Target="https://youtu.be/9_yCNM_Cetc" TargetMode="External"/><Relationship Id="rId5" Type="http://schemas.openxmlformats.org/officeDocument/2006/relationships/image" Target="../media/image4.gif"/><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4.gif"/><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2.png"/><Relationship Id="rId7" Type="http://schemas.openxmlformats.org/officeDocument/2006/relationships/hyperlink" Target="https://www.education.gouv.fr/reussir-au-lycee/les-familles-de-metiers-en-2de-professionnelle-324404" TargetMode="Externa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4.gif"/><Relationship Id="rId4" Type="http://schemas.openxmlformats.org/officeDocument/2006/relationships/image" Target="../media/image3.png"/><Relationship Id="rId9" Type="http://schemas.openxmlformats.org/officeDocument/2006/relationships/image" Target="../media/image8.png"/></Relationships>
</file>

<file path=ppt/slides/_rels/slide1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png"/><Relationship Id="rId7" Type="http://schemas.openxmlformats.org/officeDocument/2006/relationships/hyperlink" Target="https://www.education.gouv.fr/reussir-au-lycee/le-baccalaureat-professionnel-9956" TargetMode="Externa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hyperlink" Target="https://eduscol.education.fr/94/j-enseigne-au-lycee-professionnel" TargetMode="External"/><Relationship Id="rId5" Type="http://schemas.openxmlformats.org/officeDocument/2006/relationships/image" Target="../media/image4.gif"/><Relationship Id="rId4" Type="http://schemas.openxmlformats.org/officeDocument/2006/relationships/image" Target="../media/image3.png"/><Relationship Id="rId9" Type="http://schemas.openxmlformats.org/officeDocument/2006/relationships/image" Target="../media/image8.png"/></Relationships>
</file>

<file path=ppt/slides/_rels/slide1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media/image2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hyperlink" Target="https://dafpic.ins.ac-guyane.fr/Carte-des-formations.html" TargetMode="External"/><Relationship Id="rId5" Type="http://schemas.openxmlformats.org/officeDocument/2006/relationships/image" Target="../media/image4.gif"/><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8" Type="http://schemas.openxmlformats.org/officeDocument/2006/relationships/hyperlink" Target="https://www.youtube.com/watch?v=UAY10I55GkY" TargetMode="External"/><Relationship Id="rId3" Type="http://schemas.openxmlformats.org/officeDocument/2006/relationships/image" Target="../media/image2.png"/><Relationship Id="rId7" Type="http://schemas.openxmlformats.org/officeDocument/2006/relationships/hyperlink" Target="https://www.youtube.com/watch?v=FQFosQ83dF0" TargetMode="Externa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hyperlink" Target="https://www.youtube.com/watch?v=bnhjLsgRq4Q" TargetMode="External"/><Relationship Id="rId5" Type="http://schemas.openxmlformats.org/officeDocument/2006/relationships/image" Target="../media/image4.gif"/><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hyperlink" Target="https://www.youtube.com/watch?v=Wnsmd7yYb5A" TargetMode="External"/></Relationships>
</file>

<file path=ppt/slides/_rels/slide16.xml.rels><?xml version="1.0" encoding="UTF-8" standalone="yes"?>
<Relationships xmlns="http://schemas.openxmlformats.org/package/2006/relationships"><Relationship Id="rId8" Type="http://schemas.openxmlformats.org/officeDocument/2006/relationships/hyperlink" Target="https://www.onisep.fr/Choisir-mes-etudes/apres-le-bac/Que-faire-apres-le-bac/que-faire-apres-un-bac-professionnel" TargetMode="External"/><Relationship Id="rId3" Type="http://schemas.openxmlformats.org/officeDocument/2006/relationships/image" Target="../media/image2.png"/><Relationship Id="rId7" Type="http://schemas.openxmlformats.org/officeDocument/2006/relationships/image" Target="../media/image23.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hyperlink" Target="https://www.letudiant.fr/bac/bac-pro/article/quelles-sont-vos-chances-de-poursuite-d-etudes-apres-un-baccalaureat-professionnel.html" TargetMode="External"/><Relationship Id="rId5" Type="http://schemas.openxmlformats.org/officeDocument/2006/relationships/image" Target="../media/image4.gif"/><Relationship Id="rId4" Type="http://schemas.openxmlformats.org/officeDocument/2006/relationships/image" Target="../media/image3.png"/><Relationship Id="rId9" Type="http://schemas.openxmlformats.org/officeDocument/2006/relationships/image" Target="../media/image8.png"/></Relationships>
</file>

<file path=ppt/slides/_rels/slide1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media/image24.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hyperlink" Target="https://www.education.gouv.fr/reussir-au-lycee/le-certificat-d-aptitude-professionnelle-cap-9959" TargetMode="External"/><Relationship Id="rId5" Type="http://schemas.openxmlformats.org/officeDocument/2006/relationships/image" Target="../media/image4.gif"/><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media/image25.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hyperlink" Target="https://www.letudiant.fr/lycee/lycee-pro-cap/fiches-cap.html" TargetMode="External"/><Relationship Id="rId5" Type="http://schemas.openxmlformats.org/officeDocument/2006/relationships/image" Target="../media/image4.gif"/><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media/image2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hyperlink" Target="https://eduscol.education.fr/1923/le-certificat-d-aptitude-professionnelle-cap" TargetMode="External"/><Relationship Id="rId5" Type="http://schemas.openxmlformats.org/officeDocument/2006/relationships/image" Target="../media/image4.gif"/><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4.gif"/><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media/image2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hyperlink" Target="https://dafpic.ins.ac-guyane.fr/Carte-des-formations.html" TargetMode="External"/><Relationship Id="rId5" Type="http://schemas.openxmlformats.org/officeDocument/2006/relationships/image" Target="../media/image4.gif"/><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8" Type="http://schemas.openxmlformats.org/officeDocument/2006/relationships/hyperlink" Target="https://www.youtube.com/watch?v=HTMK-mZxLGs" TargetMode="External"/><Relationship Id="rId3" Type="http://schemas.openxmlformats.org/officeDocument/2006/relationships/image" Target="../media/image2.png"/><Relationship Id="rId7" Type="http://schemas.openxmlformats.org/officeDocument/2006/relationships/hyperlink" Target="https://www.youtube.com/watch?v=xSSKCpjHyw8" TargetMode="Externa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hyperlink" Target="https://www.youtube.com/watch?v=FKk_pRN7GMg" TargetMode="External"/><Relationship Id="rId5" Type="http://schemas.openxmlformats.org/officeDocument/2006/relationships/image" Target="../media/image4.gif"/><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hyperlink" Target="https://www.youtube.com/watch?v=MPJ3ZQ-4eBk"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4.gif"/><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media/image29.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4.gif"/><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8" Type="http://schemas.openxmlformats.org/officeDocument/2006/relationships/hyperlink" Target="https://cma-guyane.fr/wp-content/uploads/2019/04/BROCHURE-FORMATION-2022.pdf" TargetMode="External"/><Relationship Id="rId3" Type="http://schemas.openxmlformats.org/officeDocument/2006/relationships/image" Target="../media/image2.png"/><Relationship Id="rId7" Type="http://schemas.openxmlformats.org/officeDocument/2006/relationships/image" Target="../media/image30.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hyperlink" Target="https://cma-guyane.fr/cfa-centre-de-formation/" TargetMode="External"/><Relationship Id="rId5" Type="http://schemas.openxmlformats.org/officeDocument/2006/relationships/image" Target="../media/image4.gif"/><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media/image31.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4.gif"/><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4.gif"/><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4.gif"/><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hyperlink" Target="https://eduscol.education.fr/92/j-enseigne-au-lycee-generaltechnologique" TargetMode="External"/><Relationship Id="rId3" Type="http://schemas.openxmlformats.org/officeDocument/2006/relationships/image" Target="../media/image2.png"/><Relationship Id="rId7"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hyperlink" Target="https://eduscol.education.fr/633/seconde-generale-et-technologique" TargetMode="External"/><Relationship Id="rId11" Type="http://schemas.openxmlformats.org/officeDocument/2006/relationships/image" Target="../media/image8.png"/><Relationship Id="rId5" Type="http://schemas.openxmlformats.org/officeDocument/2006/relationships/image" Target="../media/image4.gif"/><Relationship Id="rId10" Type="http://schemas.openxmlformats.org/officeDocument/2006/relationships/image" Target="../media/image11.png"/><Relationship Id="rId4" Type="http://schemas.openxmlformats.org/officeDocument/2006/relationships/image" Target="../media/image3.png"/><Relationship Id="rId9" Type="http://schemas.openxmlformats.org/officeDocument/2006/relationships/hyperlink" Target="https://lpo-melkior-garre.eta.ac-guyane.fr/Entree-en-classes-Internationales-annee-2023-2024.html?var_mode=calcul"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4.gif"/><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openxmlformats.org/officeDocument/2006/relationships/hyperlink" Target="https://www.restomelkiorgarre.com/" TargetMode="External"/><Relationship Id="rId13" Type="http://schemas.openxmlformats.org/officeDocument/2006/relationships/image" Target="../media/image15.png"/><Relationship Id="rId3" Type="http://schemas.openxmlformats.org/officeDocument/2006/relationships/image" Target="../media/image2.png"/><Relationship Id="rId7" Type="http://schemas.openxmlformats.org/officeDocument/2006/relationships/hyperlink" Target="https://www.youtube.com/watch?v=z20L9yCYWGs" TargetMode="External"/><Relationship Id="rId12" Type="http://schemas.openxmlformats.org/officeDocument/2006/relationships/hyperlink" Target="https://lgt-felix-eboue.eta.ac-guyane.fr/" TargetMode="Externa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hyperlink" Target="https://eduscol.education.fr/1707/programmes-et-ressources-en-serie-sthr" TargetMode="External"/><Relationship Id="rId11" Type="http://schemas.openxmlformats.org/officeDocument/2006/relationships/image" Target="../media/image14.png"/><Relationship Id="rId5" Type="http://schemas.openxmlformats.org/officeDocument/2006/relationships/image" Target="../media/image4.gif"/><Relationship Id="rId10" Type="http://schemas.openxmlformats.org/officeDocument/2006/relationships/hyperlink" Target="https://lpo-melkior-garre.eta.ac-guyane.fr/Entree-en-classes-Internationales-annee-2023-2024.html?var_mode=calcul" TargetMode="External"/><Relationship Id="rId4" Type="http://schemas.openxmlformats.org/officeDocument/2006/relationships/image" Target="../media/image3.png"/><Relationship Id="rId9" Type="http://schemas.openxmlformats.org/officeDocument/2006/relationships/image" Target="../media/image13.png"/><Relationship Id="rId14" Type="http://schemas.openxmlformats.org/officeDocument/2006/relationships/image" Target="../media/image8.png"/></Relationships>
</file>

<file path=ppt/slides/_rels/slide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media/image17.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4.gif"/><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ode de la route : 5 règles à connaître sur les ronds-points"/>
          <p:cNvPicPr>
            <a:picLocks noChangeAspect="1" noChangeArrowheads="1"/>
          </p:cNvPicPr>
          <p:nvPr/>
        </p:nvPicPr>
        <p:blipFill>
          <a:blip r:embed="rId2"/>
          <a:srcRect/>
          <a:stretch>
            <a:fillRect/>
          </a:stretch>
        </p:blipFill>
        <p:spPr bwMode="auto">
          <a:xfrm>
            <a:off x="2643174" y="2357430"/>
            <a:ext cx="5867400" cy="3819525"/>
          </a:xfrm>
          <a:prstGeom prst="rect">
            <a:avLst/>
          </a:prstGeom>
          <a:noFill/>
        </p:spPr>
      </p:pic>
      <p:pic>
        <p:nvPicPr>
          <p:cNvPr id="6" name="Image 5"/>
          <p:cNvPicPr/>
          <p:nvPr/>
        </p:nvPicPr>
        <p:blipFill>
          <a:blip r:embed="rId3">
            <a:extLst>
              <a:ext uri="{28A0092B-C50C-407E-A947-70E740481C1C}">
                <a14:useLocalDpi xmlns:a14="http://schemas.microsoft.com/office/drawing/2010/main" val="0"/>
              </a:ext>
            </a:extLst>
          </a:blip>
          <a:stretch>
            <a:fillRect/>
          </a:stretch>
        </p:blipFill>
        <p:spPr>
          <a:xfrm>
            <a:off x="4962538" y="142852"/>
            <a:ext cx="1466850" cy="971550"/>
          </a:xfrm>
          <a:prstGeom prst="rect">
            <a:avLst/>
          </a:prstGeom>
        </p:spPr>
      </p:pic>
      <p:pic>
        <p:nvPicPr>
          <p:cNvPr id="7" name="Image 6" descr="https://upload.wikimedia.org/wikipedia/fr/3/34/Guyane_(collectivit%C3%A9_territoriale)_logo_2015.png"/>
          <p:cNvPicPr/>
          <p:nvPr/>
        </p:nvPicPr>
        <p:blipFill>
          <a:blip r:embed="rId4" cstate="print"/>
          <a:srcRect/>
          <a:stretch>
            <a:fillRect/>
          </a:stretch>
        </p:blipFill>
        <p:spPr bwMode="auto">
          <a:xfrm>
            <a:off x="2690809" y="214290"/>
            <a:ext cx="1381125" cy="952500"/>
          </a:xfrm>
          <a:prstGeom prst="rect">
            <a:avLst/>
          </a:prstGeom>
          <a:noFill/>
          <a:ln w="9525">
            <a:noFill/>
            <a:miter lim="800000"/>
            <a:headEnd/>
            <a:tailEnd/>
          </a:ln>
        </p:spPr>
      </p:pic>
      <p:pic>
        <p:nvPicPr>
          <p:cNvPr id="8" name="Image 7"/>
          <p:cNvPicPr/>
          <p:nvPr/>
        </p:nvPicPr>
        <p:blipFill>
          <a:blip r:embed="rId5" cstate="print">
            <a:extLst>
              <a:ext uri="{28A0092B-C50C-407E-A947-70E740481C1C}">
                <a14:useLocalDpi xmlns:a14="http://schemas.microsoft.com/office/drawing/2010/main" val="0"/>
              </a:ext>
            </a:extLst>
          </a:blip>
          <a:stretch>
            <a:fillRect/>
          </a:stretch>
        </p:blipFill>
        <p:spPr>
          <a:xfrm>
            <a:off x="7358082" y="285728"/>
            <a:ext cx="1495425" cy="989965"/>
          </a:xfrm>
          <a:prstGeom prst="rect">
            <a:avLst/>
          </a:prstGeom>
        </p:spPr>
      </p:pic>
      <p:sp>
        <p:nvSpPr>
          <p:cNvPr id="1027" name="Zone de texte 307"/>
          <p:cNvSpPr txBox="1">
            <a:spLocks noChangeArrowheads="1"/>
          </p:cNvSpPr>
          <p:nvPr/>
        </p:nvSpPr>
        <p:spPr bwMode="auto">
          <a:xfrm>
            <a:off x="5000628" y="1049338"/>
            <a:ext cx="1430337"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900" b="1" i="0" u="none" strike="noStrike" cap="none" normalizeH="0" baseline="0" dirty="0" smtClean="0">
                <a:ln>
                  <a:noFill/>
                </a:ln>
                <a:solidFill>
                  <a:schemeClr val="tx1"/>
                </a:solidFill>
                <a:effectLst/>
                <a:latin typeface="Calibri" pitchFamily="34" charset="0"/>
                <a:cs typeface="Arial" pitchFamily="34" charset="0"/>
              </a:rPr>
              <a:t>Collège </a:t>
            </a:r>
            <a:r>
              <a:rPr kumimoji="0" lang="fr-FR" sz="900" b="1" i="0" u="none" strike="noStrike" cap="none" normalizeH="0" baseline="0" dirty="0" smtClean="0">
                <a:ln>
                  <a:noFill/>
                </a:ln>
                <a:solidFill>
                  <a:schemeClr val="tx1"/>
                </a:solidFill>
                <a:effectLst/>
                <a:latin typeface="Calibri" pitchFamily="34" charset="0"/>
                <a:cs typeface="Arial" pitchFamily="34" charset="0"/>
              </a:rPr>
              <a:t>Gérard </a:t>
            </a:r>
            <a:r>
              <a:rPr kumimoji="0" lang="fr-FR" sz="900" b="1" i="0" u="none" strike="noStrike" cap="none" normalizeH="0" baseline="0" dirty="0" smtClean="0">
                <a:ln>
                  <a:noFill/>
                </a:ln>
                <a:solidFill>
                  <a:schemeClr val="tx1"/>
                </a:solidFill>
                <a:effectLst/>
                <a:latin typeface="Calibri" pitchFamily="34" charset="0"/>
                <a:cs typeface="Arial" pitchFamily="34" charset="0"/>
              </a:rPr>
              <a:t>HOLDER</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1028" name="Connecteur droit avec flèche 6"/>
          <p:cNvCxnSpPr>
            <a:cxnSpLocks noChangeShapeType="1"/>
          </p:cNvCxnSpPr>
          <p:nvPr/>
        </p:nvCxnSpPr>
        <p:spPr bwMode="auto">
          <a:xfrm flipV="1">
            <a:off x="2346325" y="1301750"/>
            <a:ext cx="5773738" cy="44450"/>
          </a:xfrm>
          <a:prstGeom prst="straightConnector1">
            <a:avLst/>
          </a:prstGeom>
          <a:noFill/>
          <a:ln w="9525">
            <a:solidFill>
              <a:srgbClr val="0070C0"/>
            </a:solidFill>
            <a:round/>
            <a:headEnd/>
            <a:tailEnd/>
          </a:ln>
        </p:spPr>
      </p:cxnSp>
      <p:sp>
        <p:nvSpPr>
          <p:cNvPr id="1029" name="Zone de texte 191"/>
          <p:cNvSpPr txBox="1">
            <a:spLocks noChangeArrowheads="1"/>
          </p:cNvSpPr>
          <p:nvPr/>
        </p:nvSpPr>
        <p:spPr bwMode="auto">
          <a:xfrm>
            <a:off x="434975" y="1397000"/>
            <a:ext cx="8709025" cy="677108"/>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dirty="0" smtClean="0">
                <a:ln>
                  <a:noFill/>
                </a:ln>
                <a:solidFill>
                  <a:schemeClr val="accent3">
                    <a:lumMod val="50000"/>
                  </a:schemeClr>
                </a:solidFill>
                <a:effectLst/>
                <a:latin typeface="Stencil" pitchFamily="82" charset="0"/>
                <a:cs typeface="Arial" pitchFamily="34" charset="0"/>
              </a:rPr>
              <a:t>Entretiens personnalises d’orientation</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smtClean="0">
                <a:ln>
                  <a:noFill/>
                </a:ln>
                <a:solidFill>
                  <a:schemeClr val="accent3">
                    <a:lumMod val="50000"/>
                  </a:schemeClr>
                </a:solidFill>
                <a:effectLst/>
                <a:latin typeface="Stencil" pitchFamily="82" charset="0"/>
                <a:cs typeface="Arial" pitchFamily="34" charset="0"/>
              </a:rPr>
              <a:t>(MERCREDI 29 mars 2023)</a:t>
            </a:r>
            <a:endParaRPr kumimoji="0" lang="fr-FR" sz="1800" b="0" i="0" u="none" strike="noStrike" cap="none" normalizeH="0" baseline="0" dirty="0" smtClean="0">
              <a:ln>
                <a:noFill/>
              </a:ln>
              <a:solidFill>
                <a:schemeClr val="accent3">
                  <a:lumMod val="50000"/>
                </a:schemeClr>
              </a:solidFill>
              <a:effectLst/>
              <a:latin typeface="Arial" pitchFamily="34" charset="0"/>
              <a:cs typeface="Arial" pitchFamily="34" charset="0"/>
            </a:endParaRPr>
          </a:p>
        </p:txBody>
      </p:sp>
      <p:cxnSp>
        <p:nvCxnSpPr>
          <p:cNvPr id="1030" name="Connecteur droit avec flèche 2"/>
          <p:cNvCxnSpPr>
            <a:cxnSpLocks noChangeShapeType="1"/>
          </p:cNvCxnSpPr>
          <p:nvPr/>
        </p:nvCxnSpPr>
        <p:spPr bwMode="auto">
          <a:xfrm flipV="1">
            <a:off x="2309813" y="2089150"/>
            <a:ext cx="5773737" cy="44450"/>
          </a:xfrm>
          <a:prstGeom prst="straightConnector1">
            <a:avLst/>
          </a:prstGeom>
          <a:noFill/>
          <a:ln w="9525">
            <a:solidFill>
              <a:srgbClr val="0070C0"/>
            </a:solidFill>
            <a:round/>
            <a:headEnd/>
            <a:tailEnd/>
          </a:ln>
        </p:spPr>
      </p:cxnSp>
      <p:sp>
        <p:nvSpPr>
          <p:cNvPr id="13" name="ZoneTexte 12"/>
          <p:cNvSpPr txBox="1"/>
          <p:nvPr/>
        </p:nvSpPr>
        <p:spPr>
          <a:xfrm>
            <a:off x="142844" y="2500306"/>
            <a:ext cx="2357454" cy="3139321"/>
          </a:xfrm>
          <a:prstGeom prst="rect">
            <a:avLst/>
          </a:prstGeom>
          <a:noFill/>
        </p:spPr>
        <p:txBody>
          <a:bodyPr wrap="square" rtlCol="0">
            <a:spAutoFit/>
          </a:bodyPr>
          <a:lstStyle/>
          <a:p>
            <a:pPr marL="342900" indent="-342900">
              <a:buAutoNum type="arabicPeriod"/>
            </a:pPr>
            <a:r>
              <a:rPr lang="fr-FR" dirty="0" smtClean="0">
                <a:solidFill>
                  <a:schemeClr val="accent1">
                    <a:lumMod val="60000"/>
                    <a:lumOff val="40000"/>
                  </a:schemeClr>
                </a:solidFill>
              </a:rPr>
              <a:t>Calendrier</a:t>
            </a:r>
          </a:p>
          <a:p>
            <a:pPr marL="342900" indent="-342900">
              <a:buAutoNum type="arabicPeriod"/>
            </a:pPr>
            <a:endParaRPr lang="fr-FR" dirty="0" smtClean="0">
              <a:solidFill>
                <a:schemeClr val="accent1">
                  <a:lumMod val="60000"/>
                  <a:lumOff val="40000"/>
                </a:schemeClr>
              </a:solidFill>
            </a:endParaRPr>
          </a:p>
          <a:p>
            <a:pPr marL="342900" indent="-342900">
              <a:buAutoNum type="arabicPeriod"/>
            </a:pPr>
            <a:r>
              <a:rPr lang="fr-FR" dirty="0" smtClean="0">
                <a:solidFill>
                  <a:schemeClr val="accent1">
                    <a:lumMod val="60000"/>
                    <a:lumOff val="40000"/>
                  </a:schemeClr>
                </a:solidFill>
              </a:rPr>
              <a:t>Seconde générale et technologique</a:t>
            </a:r>
          </a:p>
          <a:p>
            <a:pPr marL="342900" indent="-342900">
              <a:buAutoNum type="arabicPeriod"/>
            </a:pPr>
            <a:endParaRPr lang="fr-FR" dirty="0" smtClean="0">
              <a:solidFill>
                <a:schemeClr val="accent1">
                  <a:lumMod val="60000"/>
                  <a:lumOff val="40000"/>
                </a:schemeClr>
              </a:solidFill>
            </a:endParaRPr>
          </a:p>
          <a:p>
            <a:pPr marL="342900" indent="-342900">
              <a:buAutoNum type="arabicPeriod"/>
            </a:pPr>
            <a:r>
              <a:rPr lang="fr-FR" dirty="0" smtClean="0">
                <a:solidFill>
                  <a:schemeClr val="accent1">
                    <a:lumMod val="60000"/>
                    <a:lumOff val="40000"/>
                  </a:schemeClr>
                </a:solidFill>
              </a:rPr>
              <a:t>Seconde professionnelle</a:t>
            </a:r>
          </a:p>
          <a:p>
            <a:pPr marL="342900" indent="-342900">
              <a:buAutoNum type="arabicPeriod"/>
            </a:pPr>
            <a:endParaRPr lang="fr-FR" dirty="0" smtClean="0">
              <a:solidFill>
                <a:schemeClr val="accent1">
                  <a:lumMod val="60000"/>
                  <a:lumOff val="40000"/>
                </a:schemeClr>
              </a:solidFill>
            </a:endParaRPr>
          </a:p>
          <a:p>
            <a:pPr marL="342900" indent="-342900">
              <a:buAutoNum type="arabicPeriod"/>
            </a:pPr>
            <a:r>
              <a:rPr lang="fr-FR" dirty="0" smtClean="0">
                <a:solidFill>
                  <a:schemeClr val="accent1">
                    <a:lumMod val="60000"/>
                    <a:lumOff val="40000"/>
                  </a:schemeClr>
                </a:solidFill>
              </a:rPr>
              <a:t>1</a:t>
            </a:r>
            <a:r>
              <a:rPr lang="fr-FR" baseline="30000" dirty="0" smtClean="0">
                <a:solidFill>
                  <a:schemeClr val="accent1">
                    <a:lumMod val="60000"/>
                    <a:lumOff val="40000"/>
                  </a:schemeClr>
                </a:solidFill>
              </a:rPr>
              <a:t>ère</a:t>
            </a:r>
            <a:r>
              <a:rPr lang="fr-FR" dirty="0" smtClean="0">
                <a:solidFill>
                  <a:schemeClr val="accent1">
                    <a:lumMod val="60000"/>
                    <a:lumOff val="40000"/>
                  </a:schemeClr>
                </a:solidFill>
              </a:rPr>
              <a:t> année de CAP</a:t>
            </a:r>
          </a:p>
          <a:p>
            <a:pPr marL="342900" indent="-342900">
              <a:buAutoNum type="arabicPeriod"/>
            </a:pPr>
            <a:endParaRPr lang="fr-FR" dirty="0" smtClean="0">
              <a:solidFill>
                <a:schemeClr val="accent1">
                  <a:lumMod val="60000"/>
                  <a:lumOff val="40000"/>
                </a:schemeClr>
              </a:solidFill>
            </a:endParaRPr>
          </a:p>
          <a:p>
            <a:pPr marL="342900" indent="-342900">
              <a:buAutoNum type="arabicPeriod"/>
            </a:pPr>
            <a:r>
              <a:rPr lang="fr-FR" dirty="0" smtClean="0">
                <a:solidFill>
                  <a:schemeClr val="accent1">
                    <a:lumMod val="60000"/>
                    <a:lumOff val="40000"/>
                  </a:schemeClr>
                </a:solidFill>
              </a:rPr>
              <a:t>Autres voies</a:t>
            </a:r>
            <a:endParaRPr lang="fr-FR" dirty="0">
              <a:solidFill>
                <a:schemeClr val="accent1">
                  <a:lumMod val="60000"/>
                  <a:lumOff val="40000"/>
                </a:schemeClr>
              </a:solidFill>
            </a:endParaRPr>
          </a:p>
        </p:txBody>
      </p:sp>
      <p:pic>
        <p:nvPicPr>
          <p:cNvPr id="1032" name="Picture 8" descr="https://www.education.gouv.fr/sites/default/files/2021-11/bac2022-visuels-voiegtp-00-jpg-96316.jpg">
            <a:hlinkClick r:id="rId6"/>
          </p:cNvPr>
          <p:cNvPicPr>
            <a:picLocks noChangeAspect="1" noChangeArrowheads="1"/>
          </p:cNvPicPr>
          <p:nvPr/>
        </p:nvPicPr>
        <p:blipFill>
          <a:blip r:embed="rId7" cstate="print"/>
          <a:srcRect/>
          <a:stretch>
            <a:fillRect/>
          </a:stretch>
        </p:blipFill>
        <p:spPr bwMode="auto">
          <a:xfrm>
            <a:off x="2915449" y="6215082"/>
            <a:ext cx="5442765" cy="557444"/>
          </a:xfrm>
          <a:prstGeom prst="rect">
            <a:avLst/>
          </a:prstGeom>
          <a:noFill/>
        </p:spPr>
      </p:pic>
      <p:pic>
        <p:nvPicPr>
          <p:cNvPr id="2" name="Imag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142852"/>
            <a:ext cx="1905434" cy="1041637"/>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ode de la route : 5 règles à connaître sur les ronds-points"/>
          <p:cNvPicPr>
            <a:picLocks noChangeAspect="1" noChangeArrowheads="1"/>
          </p:cNvPicPr>
          <p:nvPr/>
        </p:nvPicPr>
        <p:blipFill>
          <a:blip r:embed="rId2">
            <a:duotone>
              <a:schemeClr val="bg2">
                <a:shade val="45000"/>
                <a:satMod val="135000"/>
              </a:schemeClr>
              <a:prstClr val="white"/>
            </a:duotone>
          </a:blip>
          <a:srcRect/>
          <a:stretch>
            <a:fillRect/>
          </a:stretch>
        </p:blipFill>
        <p:spPr bwMode="auto">
          <a:xfrm>
            <a:off x="2347938" y="2285992"/>
            <a:ext cx="6584410" cy="4286280"/>
          </a:xfrm>
          <a:prstGeom prst="rect">
            <a:avLst/>
          </a:prstGeom>
          <a:noFill/>
        </p:spPr>
      </p:pic>
      <p:pic>
        <p:nvPicPr>
          <p:cNvPr id="6" name="Image 5"/>
          <p:cNvPicPr/>
          <p:nvPr/>
        </p:nvPicPr>
        <p:blipFill>
          <a:blip r:embed="rId3">
            <a:extLst>
              <a:ext uri="{28A0092B-C50C-407E-A947-70E740481C1C}">
                <a14:useLocalDpi xmlns:a14="http://schemas.microsoft.com/office/drawing/2010/main" val="0"/>
              </a:ext>
            </a:extLst>
          </a:blip>
          <a:stretch>
            <a:fillRect/>
          </a:stretch>
        </p:blipFill>
        <p:spPr>
          <a:xfrm>
            <a:off x="4962538" y="142852"/>
            <a:ext cx="1466850" cy="971550"/>
          </a:xfrm>
          <a:prstGeom prst="rect">
            <a:avLst/>
          </a:prstGeom>
        </p:spPr>
      </p:pic>
      <p:pic>
        <p:nvPicPr>
          <p:cNvPr id="7" name="Image 6" descr="https://upload.wikimedia.org/wikipedia/fr/3/34/Guyane_(collectivit%C3%A9_territoriale)_logo_2015.png"/>
          <p:cNvPicPr/>
          <p:nvPr/>
        </p:nvPicPr>
        <p:blipFill>
          <a:blip r:embed="rId4" cstate="print"/>
          <a:srcRect/>
          <a:stretch>
            <a:fillRect/>
          </a:stretch>
        </p:blipFill>
        <p:spPr bwMode="auto">
          <a:xfrm>
            <a:off x="2690809" y="214290"/>
            <a:ext cx="1381125" cy="952500"/>
          </a:xfrm>
          <a:prstGeom prst="rect">
            <a:avLst/>
          </a:prstGeom>
          <a:noFill/>
          <a:ln w="9525">
            <a:noFill/>
            <a:miter lim="800000"/>
            <a:headEnd/>
            <a:tailEnd/>
          </a:ln>
        </p:spPr>
      </p:pic>
      <p:pic>
        <p:nvPicPr>
          <p:cNvPr id="8" name="Image 7"/>
          <p:cNvPicPr/>
          <p:nvPr/>
        </p:nvPicPr>
        <p:blipFill>
          <a:blip r:embed="rId5" cstate="print">
            <a:extLst>
              <a:ext uri="{28A0092B-C50C-407E-A947-70E740481C1C}">
                <a14:useLocalDpi xmlns:a14="http://schemas.microsoft.com/office/drawing/2010/main" val="0"/>
              </a:ext>
            </a:extLst>
          </a:blip>
          <a:stretch>
            <a:fillRect/>
          </a:stretch>
        </p:blipFill>
        <p:spPr>
          <a:xfrm>
            <a:off x="7358082" y="285728"/>
            <a:ext cx="1495425" cy="989965"/>
          </a:xfrm>
          <a:prstGeom prst="rect">
            <a:avLst/>
          </a:prstGeom>
        </p:spPr>
      </p:pic>
      <p:sp>
        <p:nvSpPr>
          <p:cNvPr id="1027" name="Zone de texte 307"/>
          <p:cNvSpPr txBox="1">
            <a:spLocks noChangeArrowheads="1"/>
          </p:cNvSpPr>
          <p:nvPr/>
        </p:nvSpPr>
        <p:spPr bwMode="auto">
          <a:xfrm>
            <a:off x="5000628" y="1049338"/>
            <a:ext cx="1430337"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900" b="1" i="0" u="none" strike="noStrike" cap="none" normalizeH="0" baseline="0" dirty="0" smtClean="0">
                <a:ln>
                  <a:noFill/>
                </a:ln>
                <a:solidFill>
                  <a:schemeClr val="tx1"/>
                </a:solidFill>
                <a:effectLst/>
                <a:latin typeface="Calibri" pitchFamily="34" charset="0"/>
                <a:cs typeface="Arial" pitchFamily="34" charset="0"/>
              </a:rPr>
              <a:t>Collège </a:t>
            </a:r>
            <a:r>
              <a:rPr kumimoji="0" lang="fr-FR" sz="900" b="1" i="0" u="none" strike="noStrike" cap="none" normalizeH="0" baseline="0" dirty="0" smtClean="0">
                <a:ln>
                  <a:noFill/>
                </a:ln>
                <a:solidFill>
                  <a:schemeClr val="tx1"/>
                </a:solidFill>
                <a:effectLst/>
                <a:latin typeface="Calibri" pitchFamily="34" charset="0"/>
                <a:cs typeface="Arial" pitchFamily="34" charset="0"/>
              </a:rPr>
              <a:t>Gérard </a:t>
            </a:r>
            <a:r>
              <a:rPr kumimoji="0" lang="fr-FR" sz="900" b="1" i="0" u="none" strike="noStrike" cap="none" normalizeH="0" baseline="0" dirty="0" smtClean="0">
                <a:ln>
                  <a:noFill/>
                </a:ln>
                <a:solidFill>
                  <a:schemeClr val="tx1"/>
                </a:solidFill>
                <a:effectLst/>
                <a:latin typeface="Calibri" pitchFamily="34" charset="0"/>
                <a:cs typeface="Arial" pitchFamily="34" charset="0"/>
              </a:rPr>
              <a:t>HOLDER</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1028" name="Connecteur droit avec flèche 6"/>
          <p:cNvCxnSpPr>
            <a:cxnSpLocks noChangeShapeType="1"/>
          </p:cNvCxnSpPr>
          <p:nvPr/>
        </p:nvCxnSpPr>
        <p:spPr bwMode="auto">
          <a:xfrm flipV="1">
            <a:off x="2346325" y="1301750"/>
            <a:ext cx="5773738" cy="44450"/>
          </a:xfrm>
          <a:prstGeom prst="straightConnector1">
            <a:avLst/>
          </a:prstGeom>
          <a:noFill/>
          <a:ln w="9525">
            <a:solidFill>
              <a:srgbClr val="0070C0"/>
            </a:solidFill>
            <a:round/>
            <a:headEnd/>
            <a:tailEnd/>
          </a:ln>
        </p:spPr>
      </p:cxnSp>
      <p:sp>
        <p:nvSpPr>
          <p:cNvPr id="1029" name="Zone de texte 191"/>
          <p:cNvSpPr txBox="1">
            <a:spLocks noChangeArrowheads="1"/>
          </p:cNvSpPr>
          <p:nvPr/>
        </p:nvSpPr>
        <p:spPr bwMode="auto">
          <a:xfrm>
            <a:off x="434975" y="1397000"/>
            <a:ext cx="8709025" cy="677108"/>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dirty="0" smtClean="0">
                <a:ln>
                  <a:noFill/>
                </a:ln>
                <a:solidFill>
                  <a:schemeClr val="accent3">
                    <a:lumMod val="50000"/>
                  </a:schemeClr>
                </a:solidFill>
                <a:effectLst/>
                <a:latin typeface="Stencil" pitchFamily="82" charset="0"/>
                <a:cs typeface="Arial" pitchFamily="34" charset="0"/>
              </a:rPr>
              <a:t>Entretiens personnalises d’orientation</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smtClean="0">
                <a:ln>
                  <a:noFill/>
                </a:ln>
                <a:solidFill>
                  <a:schemeClr val="accent3">
                    <a:lumMod val="50000"/>
                  </a:schemeClr>
                </a:solidFill>
                <a:effectLst/>
                <a:latin typeface="Stencil" pitchFamily="82" charset="0"/>
                <a:cs typeface="Arial" pitchFamily="34" charset="0"/>
              </a:rPr>
              <a:t>(MERCREDI 29 mars 2023)</a:t>
            </a:r>
            <a:endParaRPr kumimoji="0" lang="fr-FR" sz="1800" b="0" i="0" u="none" strike="noStrike" cap="none" normalizeH="0" baseline="0" dirty="0" smtClean="0">
              <a:ln>
                <a:noFill/>
              </a:ln>
              <a:solidFill>
                <a:schemeClr val="accent3">
                  <a:lumMod val="50000"/>
                </a:schemeClr>
              </a:solidFill>
              <a:effectLst/>
              <a:latin typeface="Arial" pitchFamily="34" charset="0"/>
              <a:cs typeface="Arial" pitchFamily="34" charset="0"/>
            </a:endParaRPr>
          </a:p>
        </p:txBody>
      </p:sp>
      <p:cxnSp>
        <p:nvCxnSpPr>
          <p:cNvPr id="1030" name="Connecteur droit avec flèche 2"/>
          <p:cNvCxnSpPr>
            <a:cxnSpLocks noChangeShapeType="1"/>
          </p:cNvCxnSpPr>
          <p:nvPr/>
        </p:nvCxnSpPr>
        <p:spPr bwMode="auto">
          <a:xfrm flipV="1">
            <a:off x="2309813" y="2089150"/>
            <a:ext cx="5773737" cy="44450"/>
          </a:xfrm>
          <a:prstGeom prst="straightConnector1">
            <a:avLst/>
          </a:prstGeom>
          <a:noFill/>
          <a:ln w="9525">
            <a:solidFill>
              <a:srgbClr val="0070C0"/>
            </a:solidFill>
            <a:round/>
            <a:headEnd/>
            <a:tailEnd/>
          </a:ln>
        </p:spPr>
      </p:cxnSp>
      <p:sp>
        <p:nvSpPr>
          <p:cNvPr id="14" name="ZoneTexte 13"/>
          <p:cNvSpPr txBox="1"/>
          <p:nvPr/>
        </p:nvSpPr>
        <p:spPr>
          <a:xfrm>
            <a:off x="2357422" y="2285992"/>
            <a:ext cx="6572296" cy="584775"/>
          </a:xfrm>
          <a:prstGeom prst="rect">
            <a:avLst/>
          </a:prstGeom>
          <a:noFill/>
        </p:spPr>
        <p:txBody>
          <a:bodyPr wrap="square" rtlCol="0">
            <a:spAutoFit/>
          </a:bodyPr>
          <a:lstStyle/>
          <a:p>
            <a:r>
              <a:rPr lang="fr-FR" sz="3200" dirty="0" smtClean="0">
                <a:latin typeface="Britannic Bold" pitchFamily="34" charset="0"/>
              </a:rPr>
              <a:t># Qui, Que, Quoi, Où, Comment ?</a:t>
            </a:r>
            <a:endParaRPr lang="fr-FR" sz="3200" dirty="0">
              <a:latin typeface="Britannic Bold" pitchFamily="34" charset="0"/>
            </a:endParaRPr>
          </a:p>
        </p:txBody>
      </p:sp>
      <p:sp>
        <p:nvSpPr>
          <p:cNvPr id="13" name="ZoneTexte 12"/>
          <p:cNvSpPr txBox="1"/>
          <p:nvPr/>
        </p:nvSpPr>
        <p:spPr>
          <a:xfrm>
            <a:off x="142844" y="2500306"/>
            <a:ext cx="2357454" cy="3139321"/>
          </a:xfrm>
          <a:prstGeom prst="rect">
            <a:avLst/>
          </a:prstGeom>
          <a:noFill/>
        </p:spPr>
        <p:txBody>
          <a:bodyPr wrap="square" rtlCol="0">
            <a:spAutoFit/>
          </a:bodyPr>
          <a:lstStyle/>
          <a:p>
            <a:pPr marL="342900" indent="-342900">
              <a:buAutoNum type="arabicPeriod"/>
            </a:pPr>
            <a:r>
              <a:rPr lang="fr-FR" dirty="0" smtClean="0">
                <a:solidFill>
                  <a:schemeClr val="bg1">
                    <a:lumMod val="85000"/>
                  </a:schemeClr>
                </a:solidFill>
              </a:rPr>
              <a:t>Calendrier</a:t>
            </a:r>
          </a:p>
          <a:p>
            <a:pPr marL="342900" indent="-342900">
              <a:buAutoNum type="arabicPeriod"/>
            </a:pPr>
            <a:endParaRPr lang="fr-FR" dirty="0" smtClean="0">
              <a:solidFill>
                <a:schemeClr val="accent1">
                  <a:lumMod val="60000"/>
                  <a:lumOff val="40000"/>
                </a:schemeClr>
              </a:solidFill>
            </a:endParaRPr>
          </a:p>
          <a:p>
            <a:pPr marL="342900" indent="-342900">
              <a:buAutoNum type="arabicPeriod"/>
            </a:pPr>
            <a:r>
              <a:rPr lang="fr-FR" dirty="0" smtClean="0">
                <a:solidFill>
                  <a:schemeClr val="bg1">
                    <a:lumMod val="85000"/>
                  </a:schemeClr>
                </a:solidFill>
              </a:rPr>
              <a:t>Seconde générale et technologique</a:t>
            </a:r>
          </a:p>
          <a:p>
            <a:pPr marL="342900" indent="-342900">
              <a:buAutoNum type="arabicPeriod"/>
            </a:pPr>
            <a:endParaRPr lang="fr-FR" dirty="0" smtClean="0">
              <a:solidFill>
                <a:schemeClr val="bg1">
                  <a:lumMod val="85000"/>
                </a:schemeClr>
              </a:solidFill>
            </a:endParaRPr>
          </a:p>
          <a:p>
            <a:pPr marL="342900" indent="-342900">
              <a:buAutoNum type="arabicPeriod"/>
            </a:pPr>
            <a:r>
              <a:rPr lang="fr-FR" dirty="0" smtClean="0">
                <a:solidFill>
                  <a:srgbClr val="0070C0"/>
                </a:solidFill>
              </a:rPr>
              <a:t>Seconde professionnelle</a:t>
            </a:r>
          </a:p>
          <a:p>
            <a:pPr marL="342900" indent="-342900">
              <a:buAutoNum type="arabicPeriod"/>
            </a:pPr>
            <a:endParaRPr lang="fr-FR" dirty="0" smtClean="0">
              <a:solidFill>
                <a:schemeClr val="bg1">
                  <a:lumMod val="85000"/>
                </a:schemeClr>
              </a:solidFill>
            </a:endParaRPr>
          </a:p>
          <a:p>
            <a:pPr marL="342900" indent="-342900">
              <a:buAutoNum type="arabicPeriod"/>
            </a:pPr>
            <a:r>
              <a:rPr lang="fr-FR" dirty="0" smtClean="0">
                <a:solidFill>
                  <a:schemeClr val="bg1">
                    <a:lumMod val="85000"/>
                  </a:schemeClr>
                </a:solidFill>
              </a:rPr>
              <a:t>1</a:t>
            </a:r>
            <a:r>
              <a:rPr lang="fr-FR" baseline="30000" dirty="0" smtClean="0">
                <a:solidFill>
                  <a:schemeClr val="bg1">
                    <a:lumMod val="85000"/>
                  </a:schemeClr>
                </a:solidFill>
              </a:rPr>
              <a:t>ère</a:t>
            </a:r>
            <a:r>
              <a:rPr lang="fr-FR" dirty="0" smtClean="0">
                <a:solidFill>
                  <a:schemeClr val="bg1">
                    <a:lumMod val="85000"/>
                  </a:schemeClr>
                </a:solidFill>
              </a:rPr>
              <a:t> année de CAP</a:t>
            </a:r>
          </a:p>
          <a:p>
            <a:pPr marL="342900" indent="-342900">
              <a:buAutoNum type="arabicPeriod"/>
            </a:pPr>
            <a:endParaRPr lang="fr-FR" dirty="0" smtClean="0">
              <a:solidFill>
                <a:schemeClr val="bg1">
                  <a:lumMod val="85000"/>
                </a:schemeClr>
              </a:solidFill>
            </a:endParaRPr>
          </a:p>
          <a:p>
            <a:pPr marL="342900" indent="-342900">
              <a:buAutoNum type="arabicPeriod"/>
            </a:pPr>
            <a:r>
              <a:rPr lang="fr-FR" dirty="0" smtClean="0">
                <a:solidFill>
                  <a:schemeClr val="bg1">
                    <a:lumMod val="85000"/>
                  </a:schemeClr>
                </a:solidFill>
              </a:rPr>
              <a:t>Autres voies</a:t>
            </a:r>
            <a:endParaRPr lang="fr-FR" dirty="0">
              <a:solidFill>
                <a:schemeClr val="bg1">
                  <a:lumMod val="85000"/>
                </a:schemeClr>
              </a:solidFill>
            </a:endParaRPr>
          </a:p>
        </p:txBody>
      </p:sp>
      <p:pic>
        <p:nvPicPr>
          <p:cNvPr id="22530" name="Picture 2">
            <a:hlinkClick r:id="rId6"/>
          </p:cNvPr>
          <p:cNvPicPr>
            <a:picLocks noChangeAspect="1" noChangeArrowheads="1"/>
          </p:cNvPicPr>
          <p:nvPr/>
        </p:nvPicPr>
        <p:blipFill>
          <a:blip r:embed="rId7"/>
          <a:srcRect/>
          <a:stretch>
            <a:fillRect/>
          </a:stretch>
        </p:blipFill>
        <p:spPr bwMode="auto">
          <a:xfrm>
            <a:off x="2714612" y="3000372"/>
            <a:ext cx="5873828" cy="3357586"/>
          </a:xfrm>
          <a:prstGeom prst="rect">
            <a:avLst/>
          </a:prstGeom>
          <a:noFill/>
          <a:ln w="9525">
            <a:noFill/>
            <a:miter lim="800000"/>
            <a:headEnd/>
            <a:tailEnd/>
          </a:ln>
          <a:effectLst/>
        </p:spPr>
      </p:pic>
      <p:pic>
        <p:nvPicPr>
          <p:cNvPr id="2" name="Image 1"/>
          <p:cNvPicPr>
            <a:picLocks noChangeAspect="1"/>
          </p:cNvPicPr>
          <p:nvPr/>
        </p:nvPicPr>
        <p:blipFill>
          <a:blip r:embed="rId8"/>
          <a:stretch>
            <a:fillRect/>
          </a:stretch>
        </p:blipFill>
        <p:spPr>
          <a:xfrm>
            <a:off x="47604" y="176352"/>
            <a:ext cx="1908213" cy="1042506"/>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ode de la route : 5 règles à connaître sur les ronds-points"/>
          <p:cNvPicPr>
            <a:picLocks noChangeAspect="1" noChangeArrowheads="1"/>
          </p:cNvPicPr>
          <p:nvPr/>
        </p:nvPicPr>
        <p:blipFill>
          <a:blip r:embed="rId2">
            <a:duotone>
              <a:schemeClr val="bg2">
                <a:shade val="45000"/>
                <a:satMod val="135000"/>
              </a:schemeClr>
              <a:prstClr val="white"/>
            </a:duotone>
          </a:blip>
          <a:srcRect/>
          <a:stretch>
            <a:fillRect/>
          </a:stretch>
        </p:blipFill>
        <p:spPr bwMode="auto">
          <a:xfrm>
            <a:off x="2347938" y="2285992"/>
            <a:ext cx="6584410" cy="4286280"/>
          </a:xfrm>
          <a:prstGeom prst="rect">
            <a:avLst/>
          </a:prstGeom>
          <a:noFill/>
        </p:spPr>
      </p:pic>
      <p:pic>
        <p:nvPicPr>
          <p:cNvPr id="6" name="Image 5"/>
          <p:cNvPicPr/>
          <p:nvPr/>
        </p:nvPicPr>
        <p:blipFill>
          <a:blip r:embed="rId3">
            <a:extLst>
              <a:ext uri="{28A0092B-C50C-407E-A947-70E740481C1C}">
                <a14:useLocalDpi xmlns:a14="http://schemas.microsoft.com/office/drawing/2010/main" val="0"/>
              </a:ext>
            </a:extLst>
          </a:blip>
          <a:stretch>
            <a:fillRect/>
          </a:stretch>
        </p:blipFill>
        <p:spPr>
          <a:xfrm>
            <a:off x="4962538" y="142852"/>
            <a:ext cx="1466850" cy="971550"/>
          </a:xfrm>
          <a:prstGeom prst="rect">
            <a:avLst/>
          </a:prstGeom>
        </p:spPr>
      </p:pic>
      <p:pic>
        <p:nvPicPr>
          <p:cNvPr id="7" name="Image 6" descr="https://upload.wikimedia.org/wikipedia/fr/3/34/Guyane_(collectivit%C3%A9_territoriale)_logo_2015.png"/>
          <p:cNvPicPr/>
          <p:nvPr/>
        </p:nvPicPr>
        <p:blipFill>
          <a:blip r:embed="rId4" cstate="print"/>
          <a:srcRect/>
          <a:stretch>
            <a:fillRect/>
          </a:stretch>
        </p:blipFill>
        <p:spPr bwMode="auto">
          <a:xfrm>
            <a:off x="2690809" y="214290"/>
            <a:ext cx="1381125" cy="952500"/>
          </a:xfrm>
          <a:prstGeom prst="rect">
            <a:avLst/>
          </a:prstGeom>
          <a:noFill/>
          <a:ln w="9525">
            <a:noFill/>
            <a:miter lim="800000"/>
            <a:headEnd/>
            <a:tailEnd/>
          </a:ln>
        </p:spPr>
      </p:pic>
      <p:pic>
        <p:nvPicPr>
          <p:cNvPr id="8" name="Image 7"/>
          <p:cNvPicPr/>
          <p:nvPr/>
        </p:nvPicPr>
        <p:blipFill>
          <a:blip r:embed="rId5" cstate="print">
            <a:extLst>
              <a:ext uri="{28A0092B-C50C-407E-A947-70E740481C1C}">
                <a14:useLocalDpi xmlns:a14="http://schemas.microsoft.com/office/drawing/2010/main" val="0"/>
              </a:ext>
            </a:extLst>
          </a:blip>
          <a:stretch>
            <a:fillRect/>
          </a:stretch>
        </p:blipFill>
        <p:spPr>
          <a:xfrm>
            <a:off x="7358082" y="285728"/>
            <a:ext cx="1495425" cy="989965"/>
          </a:xfrm>
          <a:prstGeom prst="rect">
            <a:avLst/>
          </a:prstGeom>
        </p:spPr>
      </p:pic>
      <p:sp>
        <p:nvSpPr>
          <p:cNvPr id="1027" name="Zone de texte 307"/>
          <p:cNvSpPr txBox="1">
            <a:spLocks noChangeArrowheads="1"/>
          </p:cNvSpPr>
          <p:nvPr/>
        </p:nvSpPr>
        <p:spPr bwMode="auto">
          <a:xfrm>
            <a:off x="5000628" y="1049338"/>
            <a:ext cx="1430337"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900" b="1" i="0" u="none" strike="noStrike" cap="none" normalizeH="0" baseline="0" dirty="0" smtClean="0">
                <a:ln>
                  <a:noFill/>
                </a:ln>
                <a:solidFill>
                  <a:schemeClr val="tx1"/>
                </a:solidFill>
                <a:effectLst/>
                <a:latin typeface="Calibri" pitchFamily="34" charset="0"/>
                <a:cs typeface="Arial" pitchFamily="34" charset="0"/>
              </a:rPr>
              <a:t>Collège </a:t>
            </a:r>
            <a:r>
              <a:rPr kumimoji="0" lang="fr-FR" sz="900" b="1" i="0" u="none" strike="noStrike" cap="none" normalizeH="0" baseline="0" dirty="0" smtClean="0">
                <a:ln>
                  <a:noFill/>
                </a:ln>
                <a:solidFill>
                  <a:schemeClr val="tx1"/>
                </a:solidFill>
                <a:effectLst/>
                <a:latin typeface="Calibri" pitchFamily="34" charset="0"/>
                <a:cs typeface="Arial" pitchFamily="34" charset="0"/>
              </a:rPr>
              <a:t>Gérard </a:t>
            </a:r>
            <a:r>
              <a:rPr kumimoji="0" lang="fr-FR" sz="900" b="1" i="0" u="none" strike="noStrike" cap="none" normalizeH="0" baseline="0" dirty="0" smtClean="0">
                <a:ln>
                  <a:noFill/>
                </a:ln>
                <a:solidFill>
                  <a:schemeClr val="tx1"/>
                </a:solidFill>
                <a:effectLst/>
                <a:latin typeface="Calibri" pitchFamily="34" charset="0"/>
                <a:cs typeface="Arial" pitchFamily="34" charset="0"/>
              </a:rPr>
              <a:t>HOLDER</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1028" name="Connecteur droit avec flèche 6"/>
          <p:cNvCxnSpPr>
            <a:cxnSpLocks noChangeShapeType="1"/>
          </p:cNvCxnSpPr>
          <p:nvPr/>
        </p:nvCxnSpPr>
        <p:spPr bwMode="auto">
          <a:xfrm flipV="1">
            <a:off x="2346325" y="1301750"/>
            <a:ext cx="5773738" cy="44450"/>
          </a:xfrm>
          <a:prstGeom prst="straightConnector1">
            <a:avLst/>
          </a:prstGeom>
          <a:noFill/>
          <a:ln w="9525">
            <a:solidFill>
              <a:srgbClr val="0070C0"/>
            </a:solidFill>
            <a:round/>
            <a:headEnd/>
            <a:tailEnd/>
          </a:ln>
        </p:spPr>
      </p:cxnSp>
      <p:sp>
        <p:nvSpPr>
          <p:cNvPr id="1029" name="Zone de texte 191"/>
          <p:cNvSpPr txBox="1">
            <a:spLocks noChangeArrowheads="1"/>
          </p:cNvSpPr>
          <p:nvPr/>
        </p:nvSpPr>
        <p:spPr bwMode="auto">
          <a:xfrm>
            <a:off x="434975" y="1397000"/>
            <a:ext cx="8709025" cy="677108"/>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dirty="0" smtClean="0">
                <a:ln>
                  <a:noFill/>
                </a:ln>
                <a:solidFill>
                  <a:schemeClr val="accent3">
                    <a:lumMod val="50000"/>
                  </a:schemeClr>
                </a:solidFill>
                <a:effectLst/>
                <a:latin typeface="Stencil" pitchFamily="82" charset="0"/>
                <a:cs typeface="Arial" pitchFamily="34" charset="0"/>
              </a:rPr>
              <a:t>Entretiens personnalises d’orientation</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smtClean="0">
                <a:ln>
                  <a:noFill/>
                </a:ln>
                <a:solidFill>
                  <a:schemeClr val="accent3">
                    <a:lumMod val="50000"/>
                  </a:schemeClr>
                </a:solidFill>
                <a:effectLst/>
                <a:latin typeface="Stencil" pitchFamily="82" charset="0"/>
                <a:cs typeface="Arial" pitchFamily="34" charset="0"/>
              </a:rPr>
              <a:t>(MERCREDI 29 mars 2023)</a:t>
            </a:r>
            <a:endParaRPr kumimoji="0" lang="fr-FR" sz="1800" b="0" i="0" u="none" strike="noStrike" cap="none" normalizeH="0" baseline="0" dirty="0" smtClean="0">
              <a:ln>
                <a:noFill/>
              </a:ln>
              <a:solidFill>
                <a:schemeClr val="accent3">
                  <a:lumMod val="50000"/>
                </a:schemeClr>
              </a:solidFill>
              <a:effectLst/>
              <a:latin typeface="Arial" pitchFamily="34" charset="0"/>
              <a:cs typeface="Arial" pitchFamily="34" charset="0"/>
            </a:endParaRPr>
          </a:p>
        </p:txBody>
      </p:sp>
      <p:cxnSp>
        <p:nvCxnSpPr>
          <p:cNvPr id="1030" name="Connecteur droit avec flèche 2"/>
          <p:cNvCxnSpPr>
            <a:cxnSpLocks noChangeShapeType="1"/>
          </p:cNvCxnSpPr>
          <p:nvPr/>
        </p:nvCxnSpPr>
        <p:spPr bwMode="auto">
          <a:xfrm flipV="1">
            <a:off x="2309813" y="2089150"/>
            <a:ext cx="5773737" cy="44450"/>
          </a:xfrm>
          <a:prstGeom prst="straightConnector1">
            <a:avLst/>
          </a:prstGeom>
          <a:noFill/>
          <a:ln w="9525">
            <a:solidFill>
              <a:srgbClr val="0070C0"/>
            </a:solidFill>
            <a:round/>
            <a:headEnd/>
            <a:tailEnd/>
          </a:ln>
        </p:spPr>
      </p:cxnSp>
      <p:sp>
        <p:nvSpPr>
          <p:cNvPr id="14" name="ZoneTexte 13"/>
          <p:cNvSpPr txBox="1"/>
          <p:nvPr/>
        </p:nvSpPr>
        <p:spPr>
          <a:xfrm>
            <a:off x="2357422" y="2285992"/>
            <a:ext cx="6572296" cy="584775"/>
          </a:xfrm>
          <a:prstGeom prst="rect">
            <a:avLst/>
          </a:prstGeom>
          <a:noFill/>
        </p:spPr>
        <p:txBody>
          <a:bodyPr wrap="square" rtlCol="0">
            <a:spAutoFit/>
          </a:bodyPr>
          <a:lstStyle/>
          <a:p>
            <a:r>
              <a:rPr lang="fr-FR" sz="3200" dirty="0" smtClean="0">
                <a:latin typeface="Britannic Bold" pitchFamily="34" charset="0"/>
              </a:rPr>
              <a:t># Qui, </a:t>
            </a:r>
            <a:r>
              <a:rPr lang="fr-FR" sz="3200" dirty="0" smtClean="0">
                <a:solidFill>
                  <a:schemeClr val="bg1">
                    <a:lumMod val="75000"/>
                  </a:schemeClr>
                </a:solidFill>
                <a:latin typeface="Britannic Bold" pitchFamily="34" charset="0"/>
              </a:rPr>
              <a:t>Que, Quoi, Où, Comment</a:t>
            </a:r>
            <a:r>
              <a:rPr lang="fr-FR" sz="3200" dirty="0" smtClean="0">
                <a:latin typeface="Britannic Bold" pitchFamily="34" charset="0"/>
              </a:rPr>
              <a:t> ?</a:t>
            </a:r>
            <a:endParaRPr lang="fr-FR" sz="3200" dirty="0">
              <a:latin typeface="Britannic Bold" pitchFamily="34" charset="0"/>
            </a:endParaRPr>
          </a:p>
        </p:txBody>
      </p:sp>
      <p:sp>
        <p:nvSpPr>
          <p:cNvPr id="13" name="ZoneTexte 12"/>
          <p:cNvSpPr txBox="1"/>
          <p:nvPr/>
        </p:nvSpPr>
        <p:spPr>
          <a:xfrm>
            <a:off x="142844" y="2500306"/>
            <a:ext cx="2357454" cy="3139321"/>
          </a:xfrm>
          <a:prstGeom prst="rect">
            <a:avLst/>
          </a:prstGeom>
          <a:noFill/>
        </p:spPr>
        <p:txBody>
          <a:bodyPr wrap="square" rtlCol="0">
            <a:spAutoFit/>
          </a:bodyPr>
          <a:lstStyle/>
          <a:p>
            <a:pPr marL="342900" indent="-342900">
              <a:buAutoNum type="arabicPeriod"/>
            </a:pPr>
            <a:r>
              <a:rPr lang="fr-FR" dirty="0" smtClean="0">
                <a:solidFill>
                  <a:schemeClr val="bg1">
                    <a:lumMod val="85000"/>
                  </a:schemeClr>
                </a:solidFill>
              </a:rPr>
              <a:t>Calendrier</a:t>
            </a:r>
          </a:p>
          <a:p>
            <a:pPr marL="342900" indent="-342900">
              <a:buAutoNum type="arabicPeriod"/>
            </a:pPr>
            <a:endParaRPr lang="fr-FR" dirty="0" smtClean="0">
              <a:solidFill>
                <a:schemeClr val="accent1">
                  <a:lumMod val="60000"/>
                  <a:lumOff val="40000"/>
                </a:schemeClr>
              </a:solidFill>
            </a:endParaRPr>
          </a:p>
          <a:p>
            <a:pPr marL="342900" indent="-342900">
              <a:buAutoNum type="arabicPeriod"/>
            </a:pPr>
            <a:r>
              <a:rPr lang="fr-FR" dirty="0" smtClean="0">
                <a:solidFill>
                  <a:schemeClr val="bg1">
                    <a:lumMod val="85000"/>
                  </a:schemeClr>
                </a:solidFill>
              </a:rPr>
              <a:t>Seconde générale et technologique</a:t>
            </a:r>
          </a:p>
          <a:p>
            <a:pPr marL="342900" indent="-342900">
              <a:buAutoNum type="arabicPeriod"/>
            </a:pPr>
            <a:endParaRPr lang="fr-FR" dirty="0" smtClean="0">
              <a:solidFill>
                <a:schemeClr val="bg1">
                  <a:lumMod val="85000"/>
                </a:schemeClr>
              </a:solidFill>
            </a:endParaRPr>
          </a:p>
          <a:p>
            <a:pPr marL="342900" indent="-342900">
              <a:buAutoNum type="arabicPeriod"/>
            </a:pPr>
            <a:r>
              <a:rPr lang="fr-FR" dirty="0" smtClean="0">
                <a:solidFill>
                  <a:srgbClr val="0070C0"/>
                </a:solidFill>
              </a:rPr>
              <a:t>Seconde professionnelle</a:t>
            </a:r>
          </a:p>
          <a:p>
            <a:pPr marL="342900" indent="-342900">
              <a:buAutoNum type="arabicPeriod"/>
            </a:pPr>
            <a:endParaRPr lang="fr-FR" dirty="0" smtClean="0">
              <a:solidFill>
                <a:schemeClr val="bg1">
                  <a:lumMod val="85000"/>
                </a:schemeClr>
              </a:solidFill>
            </a:endParaRPr>
          </a:p>
          <a:p>
            <a:pPr marL="342900" indent="-342900">
              <a:buAutoNum type="arabicPeriod"/>
            </a:pPr>
            <a:r>
              <a:rPr lang="fr-FR" dirty="0" smtClean="0">
                <a:solidFill>
                  <a:schemeClr val="bg1">
                    <a:lumMod val="85000"/>
                  </a:schemeClr>
                </a:solidFill>
              </a:rPr>
              <a:t>1</a:t>
            </a:r>
            <a:r>
              <a:rPr lang="fr-FR" baseline="30000" dirty="0" smtClean="0">
                <a:solidFill>
                  <a:schemeClr val="bg1">
                    <a:lumMod val="85000"/>
                  </a:schemeClr>
                </a:solidFill>
              </a:rPr>
              <a:t>ère</a:t>
            </a:r>
            <a:r>
              <a:rPr lang="fr-FR" dirty="0" smtClean="0">
                <a:solidFill>
                  <a:schemeClr val="bg1">
                    <a:lumMod val="85000"/>
                  </a:schemeClr>
                </a:solidFill>
              </a:rPr>
              <a:t> année de CAP</a:t>
            </a:r>
          </a:p>
          <a:p>
            <a:pPr marL="342900" indent="-342900">
              <a:buAutoNum type="arabicPeriod"/>
            </a:pPr>
            <a:endParaRPr lang="fr-FR" dirty="0" smtClean="0">
              <a:solidFill>
                <a:schemeClr val="bg1">
                  <a:lumMod val="85000"/>
                </a:schemeClr>
              </a:solidFill>
            </a:endParaRPr>
          </a:p>
          <a:p>
            <a:pPr marL="342900" indent="-342900">
              <a:buAutoNum type="arabicPeriod"/>
            </a:pPr>
            <a:r>
              <a:rPr lang="fr-FR" dirty="0" smtClean="0">
                <a:solidFill>
                  <a:schemeClr val="bg1">
                    <a:lumMod val="85000"/>
                  </a:schemeClr>
                </a:solidFill>
              </a:rPr>
              <a:t>Autres voies</a:t>
            </a:r>
            <a:endParaRPr lang="fr-FR" dirty="0">
              <a:solidFill>
                <a:schemeClr val="bg1">
                  <a:lumMod val="85000"/>
                </a:schemeClr>
              </a:solidFill>
            </a:endParaRPr>
          </a:p>
        </p:txBody>
      </p:sp>
      <p:sp>
        <p:nvSpPr>
          <p:cNvPr id="15" name="ZoneTexte 14"/>
          <p:cNvSpPr txBox="1"/>
          <p:nvPr/>
        </p:nvSpPr>
        <p:spPr>
          <a:xfrm>
            <a:off x="2643174" y="3143248"/>
            <a:ext cx="6143668" cy="2800767"/>
          </a:xfrm>
          <a:prstGeom prst="rect">
            <a:avLst/>
          </a:prstGeom>
          <a:noFill/>
        </p:spPr>
        <p:txBody>
          <a:bodyPr wrap="square" rtlCol="0">
            <a:spAutoFit/>
          </a:bodyPr>
          <a:lstStyle/>
          <a:p>
            <a:pPr algn="just"/>
            <a:r>
              <a:rPr lang="fr-FR" sz="1600" dirty="0"/>
              <a:t>Après la troisième, les élèves qui souhaitent s</a:t>
            </a:r>
            <a:r>
              <a:rPr lang="fr-FR" sz="1600" u="sng" dirty="0"/>
              <a:t>e préparer à l’exercice d’un métier précis </a:t>
            </a:r>
            <a:r>
              <a:rPr lang="fr-FR" sz="1600" dirty="0"/>
              <a:t>optent pour le Bac professionnel. Cette préparation se fait en trois ans</a:t>
            </a:r>
            <a:r>
              <a:rPr lang="fr-FR" sz="1600" dirty="0" smtClean="0"/>
              <a:t>, avec plusieurs périodes de formation en entreprise (18 à 22 semaines). </a:t>
            </a:r>
            <a:r>
              <a:rPr lang="fr-FR" sz="1600" dirty="0"/>
              <a:t>La formation dans ce cadre prévoit la maîtrise des techniques professionnelles, les élèves devront alors participer à des travaux pratiques en atelier ou en classe. </a:t>
            </a:r>
            <a:r>
              <a:rPr lang="fr-FR" sz="1600" b="1" dirty="0"/>
              <a:t>L’expérience qu’ils acquièrent leur permet d’être rapidement opérationnels sur le marché du travail</a:t>
            </a:r>
            <a:r>
              <a:rPr lang="fr-FR" sz="1600" dirty="0"/>
              <a:t>. Les élèves suivent aussi des enseignements généraux communs à toutes les spécialités (français, histoire-géographie, mathématiques, langue vivante…), et un enseignement en sciences physiques et en chimie ou une seconde langue vivante, selon la spécialité choisie.</a:t>
            </a:r>
          </a:p>
        </p:txBody>
      </p:sp>
      <p:pic>
        <p:nvPicPr>
          <p:cNvPr id="2" name="Image 1"/>
          <p:cNvPicPr>
            <a:picLocks noChangeAspect="1"/>
          </p:cNvPicPr>
          <p:nvPr/>
        </p:nvPicPr>
        <p:blipFill>
          <a:blip r:embed="rId6"/>
          <a:stretch>
            <a:fillRect/>
          </a:stretch>
        </p:blipFill>
        <p:spPr>
          <a:xfrm>
            <a:off x="139060" y="230205"/>
            <a:ext cx="1908213" cy="1042506"/>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ode de la route : 5 règles à connaître sur les ronds-points"/>
          <p:cNvPicPr>
            <a:picLocks noChangeAspect="1" noChangeArrowheads="1"/>
          </p:cNvPicPr>
          <p:nvPr/>
        </p:nvPicPr>
        <p:blipFill>
          <a:blip r:embed="rId2">
            <a:duotone>
              <a:schemeClr val="bg2">
                <a:shade val="45000"/>
                <a:satMod val="135000"/>
              </a:schemeClr>
              <a:prstClr val="white"/>
            </a:duotone>
          </a:blip>
          <a:srcRect/>
          <a:stretch>
            <a:fillRect/>
          </a:stretch>
        </p:blipFill>
        <p:spPr bwMode="auto">
          <a:xfrm>
            <a:off x="2347938" y="2285992"/>
            <a:ext cx="6584410" cy="4286280"/>
          </a:xfrm>
          <a:prstGeom prst="rect">
            <a:avLst/>
          </a:prstGeom>
          <a:noFill/>
        </p:spPr>
      </p:pic>
      <p:pic>
        <p:nvPicPr>
          <p:cNvPr id="6" name="Image 5"/>
          <p:cNvPicPr/>
          <p:nvPr/>
        </p:nvPicPr>
        <p:blipFill>
          <a:blip r:embed="rId3">
            <a:extLst>
              <a:ext uri="{28A0092B-C50C-407E-A947-70E740481C1C}">
                <a14:useLocalDpi xmlns:a14="http://schemas.microsoft.com/office/drawing/2010/main" val="0"/>
              </a:ext>
            </a:extLst>
          </a:blip>
          <a:stretch>
            <a:fillRect/>
          </a:stretch>
        </p:blipFill>
        <p:spPr>
          <a:xfrm>
            <a:off x="4962538" y="142852"/>
            <a:ext cx="1466850" cy="971550"/>
          </a:xfrm>
          <a:prstGeom prst="rect">
            <a:avLst/>
          </a:prstGeom>
        </p:spPr>
      </p:pic>
      <p:pic>
        <p:nvPicPr>
          <p:cNvPr id="7" name="Image 6" descr="https://upload.wikimedia.org/wikipedia/fr/3/34/Guyane_(collectivit%C3%A9_territoriale)_logo_2015.png"/>
          <p:cNvPicPr/>
          <p:nvPr/>
        </p:nvPicPr>
        <p:blipFill>
          <a:blip r:embed="rId4" cstate="print"/>
          <a:srcRect/>
          <a:stretch>
            <a:fillRect/>
          </a:stretch>
        </p:blipFill>
        <p:spPr bwMode="auto">
          <a:xfrm>
            <a:off x="2690809" y="214290"/>
            <a:ext cx="1381125" cy="952500"/>
          </a:xfrm>
          <a:prstGeom prst="rect">
            <a:avLst/>
          </a:prstGeom>
          <a:noFill/>
          <a:ln w="9525">
            <a:noFill/>
            <a:miter lim="800000"/>
            <a:headEnd/>
            <a:tailEnd/>
          </a:ln>
        </p:spPr>
      </p:pic>
      <p:pic>
        <p:nvPicPr>
          <p:cNvPr id="8" name="Image 7"/>
          <p:cNvPicPr/>
          <p:nvPr/>
        </p:nvPicPr>
        <p:blipFill>
          <a:blip r:embed="rId5" cstate="print">
            <a:extLst>
              <a:ext uri="{28A0092B-C50C-407E-A947-70E740481C1C}">
                <a14:useLocalDpi xmlns:a14="http://schemas.microsoft.com/office/drawing/2010/main" val="0"/>
              </a:ext>
            </a:extLst>
          </a:blip>
          <a:stretch>
            <a:fillRect/>
          </a:stretch>
        </p:blipFill>
        <p:spPr>
          <a:xfrm>
            <a:off x="7358082" y="285728"/>
            <a:ext cx="1495425" cy="989965"/>
          </a:xfrm>
          <a:prstGeom prst="rect">
            <a:avLst/>
          </a:prstGeom>
        </p:spPr>
      </p:pic>
      <p:sp>
        <p:nvSpPr>
          <p:cNvPr id="1027" name="Zone de texte 307"/>
          <p:cNvSpPr txBox="1">
            <a:spLocks noChangeArrowheads="1"/>
          </p:cNvSpPr>
          <p:nvPr/>
        </p:nvSpPr>
        <p:spPr bwMode="auto">
          <a:xfrm>
            <a:off x="5000628" y="1049338"/>
            <a:ext cx="1430337"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900" b="1" i="0" u="none" strike="noStrike" cap="none" normalizeH="0" baseline="0" dirty="0" smtClean="0">
                <a:ln>
                  <a:noFill/>
                </a:ln>
                <a:solidFill>
                  <a:schemeClr val="tx1"/>
                </a:solidFill>
                <a:effectLst/>
                <a:latin typeface="Calibri" pitchFamily="34" charset="0"/>
                <a:cs typeface="Arial" pitchFamily="34" charset="0"/>
              </a:rPr>
              <a:t>Collège </a:t>
            </a:r>
            <a:r>
              <a:rPr kumimoji="0" lang="fr-FR" sz="900" b="1" i="0" u="none" strike="noStrike" cap="none" normalizeH="0" baseline="0" dirty="0" smtClean="0">
                <a:ln>
                  <a:noFill/>
                </a:ln>
                <a:solidFill>
                  <a:schemeClr val="tx1"/>
                </a:solidFill>
                <a:effectLst/>
                <a:latin typeface="Calibri" pitchFamily="34" charset="0"/>
                <a:cs typeface="Arial" pitchFamily="34" charset="0"/>
              </a:rPr>
              <a:t>Gérard </a:t>
            </a:r>
            <a:r>
              <a:rPr kumimoji="0" lang="fr-FR" sz="900" b="1" i="0" u="none" strike="noStrike" cap="none" normalizeH="0" baseline="0" dirty="0" smtClean="0">
                <a:ln>
                  <a:noFill/>
                </a:ln>
                <a:solidFill>
                  <a:schemeClr val="tx1"/>
                </a:solidFill>
                <a:effectLst/>
                <a:latin typeface="Calibri" pitchFamily="34" charset="0"/>
                <a:cs typeface="Arial" pitchFamily="34" charset="0"/>
              </a:rPr>
              <a:t>HOLDER</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1028" name="Connecteur droit avec flèche 6"/>
          <p:cNvCxnSpPr>
            <a:cxnSpLocks noChangeShapeType="1"/>
          </p:cNvCxnSpPr>
          <p:nvPr/>
        </p:nvCxnSpPr>
        <p:spPr bwMode="auto">
          <a:xfrm flipV="1">
            <a:off x="2346325" y="1301750"/>
            <a:ext cx="5773738" cy="44450"/>
          </a:xfrm>
          <a:prstGeom prst="straightConnector1">
            <a:avLst/>
          </a:prstGeom>
          <a:noFill/>
          <a:ln w="9525">
            <a:solidFill>
              <a:srgbClr val="0070C0"/>
            </a:solidFill>
            <a:round/>
            <a:headEnd/>
            <a:tailEnd/>
          </a:ln>
        </p:spPr>
      </p:cxnSp>
      <p:sp>
        <p:nvSpPr>
          <p:cNvPr id="1029" name="Zone de texte 191"/>
          <p:cNvSpPr txBox="1">
            <a:spLocks noChangeArrowheads="1"/>
          </p:cNvSpPr>
          <p:nvPr/>
        </p:nvSpPr>
        <p:spPr bwMode="auto">
          <a:xfrm>
            <a:off x="434975" y="1397000"/>
            <a:ext cx="8709025" cy="677108"/>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dirty="0" smtClean="0">
                <a:ln>
                  <a:noFill/>
                </a:ln>
                <a:solidFill>
                  <a:schemeClr val="accent3">
                    <a:lumMod val="50000"/>
                  </a:schemeClr>
                </a:solidFill>
                <a:effectLst/>
                <a:latin typeface="Stencil" pitchFamily="82" charset="0"/>
                <a:cs typeface="Arial" pitchFamily="34" charset="0"/>
              </a:rPr>
              <a:t>Entretiens personnalises d’orientation</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smtClean="0">
                <a:ln>
                  <a:noFill/>
                </a:ln>
                <a:solidFill>
                  <a:schemeClr val="accent3">
                    <a:lumMod val="50000"/>
                  </a:schemeClr>
                </a:solidFill>
                <a:effectLst/>
                <a:latin typeface="Stencil" pitchFamily="82" charset="0"/>
                <a:cs typeface="Arial" pitchFamily="34" charset="0"/>
              </a:rPr>
              <a:t>(MERCREDI 29 mars 2023)</a:t>
            </a:r>
            <a:endParaRPr kumimoji="0" lang="fr-FR" sz="1800" b="0" i="0" u="none" strike="noStrike" cap="none" normalizeH="0" baseline="0" dirty="0" smtClean="0">
              <a:ln>
                <a:noFill/>
              </a:ln>
              <a:solidFill>
                <a:schemeClr val="accent3">
                  <a:lumMod val="50000"/>
                </a:schemeClr>
              </a:solidFill>
              <a:effectLst/>
              <a:latin typeface="Arial" pitchFamily="34" charset="0"/>
              <a:cs typeface="Arial" pitchFamily="34" charset="0"/>
            </a:endParaRPr>
          </a:p>
        </p:txBody>
      </p:sp>
      <p:cxnSp>
        <p:nvCxnSpPr>
          <p:cNvPr id="1030" name="Connecteur droit avec flèche 2"/>
          <p:cNvCxnSpPr>
            <a:cxnSpLocks noChangeShapeType="1"/>
          </p:cNvCxnSpPr>
          <p:nvPr/>
        </p:nvCxnSpPr>
        <p:spPr bwMode="auto">
          <a:xfrm flipV="1">
            <a:off x="2309813" y="2089150"/>
            <a:ext cx="5773737" cy="44450"/>
          </a:xfrm>
          <a:prstGeom prst="straightConnector1">
            <a:avLst/>
          </a:prstGeom>
          <a:noFill/>
          <a:ln w="9525">
            <a:solidFill>
              <a:srgbClr val="0070C0"/>
            </a:solidFill>
            <a:round/>
            <a:headEnd/>
            <a:tailEnd/>
          </a:ln>
        </p:spPr>
      </p:cxnSp>
      <p:sp>
        <p:nvSpPr>
          <p:cNvPr id="14" name="ZoneTexte 13"/>
          <p:cNvSpPr txBox="1"/>
          <p:nvPr/>
        </p:nvSpPr>
        <p:spPr>
          <a:xfrm>
            <a:off x="2357422" y="2285992"/>
            <a:ext cx="6572296" cy="584775"/>
          </a:xfrm>
          <a:prstGeom prst="rect">
            <a:avLst/>
          </a:prstGeom>
          <a:noFill/>
        </p:spPr>
        <p:txBody>
          <a:bodyPr wrap="square" rtlCol="0">
            <a:spAutoFit/>
          </a:bodyPr>
          <a:lstStyle/>
          <a:p>
            <a:r>
              <a:rPr lang="fr-FR" sz="3200" dirty="0" smtClean="0">
                <a:latin typeface="Britannic Bold" pitchFamily="34" charset="0"/>
              </a:rPr>
              <a:t># </a:t>
            </a:r>
            <a:r>
              <a:rPr lang="fr-FR" sz="3200" dirty="0" smtClean="0">
                <a:solidFill>
                  <a:schemeClr val="bg1">
                    <a:lumMod val="65000"/>
                  </a:schemeClr>
                </a:solidFill>
                <a:latin typeface="Britannic Bold" pitchFamily="34" charset="0"/>
              </a:rPr>
              <a:t>Qui, </a:t>
            </a:r>
            <a:r>
              <a:rPr lang="fr-FR" sz="3200" dirty="0" smtClean="0">
                <a:latin typeface="Britannic Bold" pitchFamily="34" charset="0"/>
              </a:rPr>
              <a:t>Que, </a:t>
            </a:r>
            <a:r>
              <a:rPr lang="fr-FR" sz="3200" dirty="0" smtClean="0">
                <a:solidFill>
                  <a:schemeClr val="bg1">
                    <a:lumMod val="75000"/>
                  </a:schemeClr>
                </a:solidFill>
                <a:latin typeface="Britannic Bold" pitchFamily="34" charset="0"/>
              </a:rPr>
              <a:t>Quoi, Où, Comment</a:t>
            </a:r>
            <a:r>
              <a:rPr lang="fr-FR" sz="3200" dirty="0" smtClean="0">
                <a:latin typeface="Britannic Bold" pitchFamily="34" charset="0"/>
              </a:rPr>
              <a:t> ?</a:t>
            </a:r>
            <a:endParaRPr lang="fr-FR" sz="3200" dirty="0">
              <a:latin typeface="Britannic Bold" pitchFamily="34" charset="0"/>
            </a:endParaRPr>
          </a:p>
        </p:txBody>
      </p:sp>
      <p:sp>
        <p:nvSpPr>
          <p:cNvPr id="13" name="ZoneTexte 12"/>
          <p:cNvSpPr txBox="1"/>
          <p:nvPr/>
        </p:nvSpPr>
        <p:spPr>
          <a:xfrm>
            <a:off x="142844" y="2500306"/>
            <a:ext cx="2357454" cy="3139321"/>
          </a:xfrm>
          <a:prstGeom prst="rect">
            <a:avLst/>
          </a:prstGeom>
          <a:noFill/>
        </p:spPr>
        <p:txBody>
          <a:bodyPr wrap="square" rtlCol="0">
            <a:spAutoFit/>
          </a:bodyPr>
          <a:lstStyle/>
          <a:p>
            <a:pPr marL="342900" indent="-342900">
              <a:buAutoNum type="arabicPeriod"/>
            </a:pPr>
            <a:r>
              <a:rPr lang="fr-FR" dirty="0" smtClean="0">
                <a:solidFill>
                  <a:schemeClr val="bg1">
                    <a:lumMod val="85000"/>
                  </a:schemeClr>
                </a:solidFill>
              </a:rPr>
              <a:t>Calendrier</a:t>
            </a:r>
          </a:p>
          <a:p>
            <a:pPr marL="342900" indent="-342900">
              <a:buAutoNum type="arabicPeriod"/>
            </a:pPr>
            <a:endParaRPr lang="fr-FR" dirty="0" smtClean="0">
              <a:solidFill>
                <a:schemeClr val="accent1">
                  <a:lumMod val="60000"/>
                  <a:lumOff val="40000"/>
                </a:schemeClr>
              </a:solidFill>
            </a:endParaRPr>
          </a:p>
          <a:p>
            <a:pPr marL="342900" indent="-342900">
              <a:buAutoNum type="arabicPeriod"/>
            </a:pPr>
            <a:r>
              <a:rPr lang="fr-FR" dirty="0" smtClean="0">
                <a:solidFill>
                  <a:schemeClr val="bg1">
                    <a:lumMod val="85000"/>
                  </a:schemeClr>
                </a:solidFill>
              </a:rPr>
              <a:t>Seconde générale et technologique</a:t>
            </a:r>
          </a:p>
          <a:p>
            <a:pPr marL="342900" indent="-342900">
              <a:buAutoNum type="arabicPeriod"/>
            </a:pPr>
            <a:endParaRPr lang="fr-FR" dirty="0" smtClean="0">
              <a:solidFill>
                <a:schemeClr val="bg1">
                  <a:lumMod val="85000"/>
                </a:schemeClr>
              </a:solidFill>
            </a:endParaRPr>
          </a:p>
          <a:p>
            <a:pPr marL="342900" indent="-342900">
              <a:buAutoNum type="arabicPeriod"/>
            </a:pPr>
            <a:r>
              <a:rPr lang="fr-FR" dirty="0" smtClean="0">
                <a:solidFill>
                  <a:srgbClr val="0070C0"/>
                </a:solidFill>
              </a:rPr>
              <a:t>Seconde professionnelle</a:t>
            </a:r>
          </a:p>
          <a:p>
            <a:pPr marL="342900" indent="-342900">
              <a:buAutoNum type="arabicPeriod"/>
            </a:pPr>
            <a:endParaRPr lang="fr-FR" dirty="0" smtClean="0">
              <a:solidFill>
                <a:schemeClr val="bg1">
                  <a:lumMod val="85000"/>
                </a:schemeClr>
              </a:solidFill>
            </a:endParaRPr>
          </a:p>
          <a:p>
            <a:pPr marL="342900" indent="-342900">
              <a:buAutoNum type="arabicPeriod"/>
            </a:pPr>
            <a:r>
              <a:rPr lang="fr-FR" dirty="0" smtClean="0">
                <a:solidFill>
                  <a:schemeClr val="bg1">
                    <a:lumMod val="85000"/>
                  </a:schemeClr>
                </a:solidFill>
              </a:rPr>
              <a:t>1</a:t>
            </a:r>
            <a:r>
              <a:rPr lang="fr-FR" baseline="30000" dirty="0" smtClean="0">
                <a:solidFill>
                  <a:schemeClr val="bg1">
                    <a:lumMod val="85000"/>
                  </a:schemeClr>
                </a:solidFill>
              </a:rPr>
              <a:t>ère</a:t>
            </a:r>
            <a:r>
              <a:rPr lang="fr-FR" dirty="0" smtClean="0">
                <a:solidFill>
                  <a:schemeClr val="bg1">
                    <a:lumMod val="85000"/>
                  </a:schemeClr>
                </a:solidFill>
              </a:rPr>
              <a:t> année de CAP</a:t>
            </a:r>
          </a:p>
          <a:p>
            <a:pPr marL="342900" indent="-342900">
              <a:buAutoNum type="arabicPeriod"/>
            </a:pPr>
            <a:endParaRPr lang="fr-FR" dirty="0" smtClean="0">
              <a:solidFill>
                <a:schemeClr val="bg1">
                  <a:lumMod val="85000"/>
                </a:schemeClr>
              </a:solidFill>
            </a:endParaRPr>
          </a:p>
          <a:p>
            <a:pPr marL="342900" indent="-342900">
              <a:buAutoNum type="arabicPeriod"/>
            </a:pPr>
            <a:r>
              <a:rPr lang="fr-FR" dirty="0" smtClean="0">
                <a:solidFill>
                  <a:schemeClr val="bg1">
                    <a:lumMod val="85000"/>
                  </a:schemeClr>
                </a:solidFill>
              </a:rPr>
              <a:t>Autres voies</a:t>
            </a:r>
            <a:endParaRPr lang="fr-FR" dirty="0">
              <a:solidFill>
                <a:schemeClr val="bg1">
                  <a:lumMod val="85000"/>
                </a:schemeClr>
              </a:solidFill>
            </a:endParaRPr>
          </a:p>
        </p:txBody>
      </p:sp>
      <p:sp>
        <p:nvSpPr>
          <p:cNvPr id="24579" name="AutoShape 3" descr="En seconde professionnelle : les familles de métiers et spécialités hors famill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4581" name="AutoShape 5" descr="En seconde professionnelle : les familles de métiers et spécialités hors famill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24582" name="Picture 6"/>
          <p:cNvPicPr>
            <a:picLocks noChangeAspect="1" noChangeArrowheads="1"/>
          </p:cNvPicPr>
          <p:nvPr/>
        </p:nvPicPr>
        <p:blipFill>
          <a:blip r:embed="rId6"/>
          <a:srcRect/>
          <a:stretch>
            <a:fillRect/>
          </a:stretch>
        </p:blipFill>
        <p:spPr bwMode="auto">
          <a:xfrm>
            <a:off x="2571736" y="3000372"/>
            <a:ext cx="4429156" cy="2952771"/>
          </a:xfrm>
          <a:prstGeom prst="rect">
            <a:avLst/>
          </a:prstGeom>
          <a:noFill/>
          <a:ln w="9525">
            <a:noFill/>
            <a:miter lim="800000"/>
            <a:headEnd/>
            <a:tailEnd/>
          </a:ln>
          <a:effectLst/>
        </p:spPr>
      </p:pic>
      <p:sp>
        <p:nvSpPr>
          <p:cNvPr id="18" name="ZoneTexte 17"/>
          <p:cNvSpPr txBox="1"/>
          <p:nvPr/>
        </p:nvSpPr>
        <p:spPr>
          <a:xfrm>
            <a:off x="2643174" y="6090842"/>
            <a:ext cx="6572296" cy="338554"/>
          </a:xfrm>
          <a:prstGeom prst="rect">
            <a:avLst/>
          </a:prstGeom>
          <a:noFill/>
        </p:spPr>
        <p:txBody>
          <a:bodyPr wrap="square" rtlCol="0">
            <a:spAutoFit/>
          </a:bodyPr>
          <a:lstStyle/>
          <a:p>
            <a:r>
              <a:rPr lang="fr-FR" sz="1600" dirty="0" smtClean="0">
                <a:hlinkClick r:id="rId7"/>
              </a:rPr>
              <a:t>&gt;&gt; Il existe désormais 14 familles de métiers, vers la voie professionnelle.</a:t>
            </a:r>
            <a:endParaRPr lang="fr-FR" sz="1600" dirty="0"/>
          </a:p>
        </p:txBody>
      </p:sp>
      <p:pic>
        <p:nvPicPr>
          <p:cNvPr id="19" name="Image 18" descr="frame (1).png">
            <a:hlinkClick r:id="rId7"/>
          </p:cNvPr>
          <p:cNvPicPr>
            <a:picLocks noChangeAspect="1"/>
          </p:cNvPicPr>
          <p:nvPr/>
        </p:nvPicPr>
        <p:blipFill>
          <a:blip r:embed="rId8" cstate="print"/>
          <a:stretch>
            <a:fillRect/>
          </a:stretch>
        </p:blipFill>
        <p:spPr>
          <a:xfrm>
            <a:off x="7143768" y="3571876"/>
            <a:ext cx="1736822" cy="2000240"/>
          </a:xfrm>
          <a:prstGeom prst="rect">
            <a:avLst/>
          </a:prstGeom>
        </p:spPr>
      </p:pic>
      <p:pic>
        <p:nvPicPr>
          <p:cNvPr id="2" name="Image 1"/>
          <p:cNvPicPr>
            <a:picLocks noChangeAspect="1"/>
          </p:cNvPicPr>
          <p:nvPr/>
        </p:nvPicPr>
        <p:blipFill>
          <a:blip r:embed="rId9"/>
          <a:stretch>
            <a:fillRect/>
          </a:stretch>
        </p:blipFill>
        <p:spPr>
          <a:xfrm>
            <a:off x="131857" y="129671"/>
            <a:ext cx="1908213" cy="1042506"/>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ode de la route : 5 règles à connaître sur les ronds-points"/>
          <p:cNvPicPr>
            <a:picLocks noChangeAspect="1" noChangeArrowheads="1"/>
          </p:cNvPicPr>
          <p:nvPr/>
        </p:nvPicPr>
        <p:blipFill>
          <a:blip r:embed="rId2">
            <a:duotone>
              <a:schemeClr val="bg2">
                <a:shade val="45000"/>
                <a:satMod val="135000"/>
              </a:schemeClr>
              <a:prstClr val="white"/>
            </a:duotone>
          </a:blip>
          <a:srcRect/>
          <a:stretch>
            <a:fillRect/>
          </a:stretch>
        </p:blipFill>
        <p:spPr bwMode="auto">
          <a:xfrm>
            <a:off x="2347938" y="2285992"/>
            <a:ext cx="6584410" cy="4286280"/>
          </a:xfrm>
          <a:prstGeom prst="rect">
            <a:avLst/>
          </a:prstGeom>
          <a:noFill/>
        </p:spPr>
      </p:pic>
      <p:pic>
        <p:nvPicPr>
          <p:cNvPr id="6" name="Image 5"/>
          <p:cNvPicPr/>
          <p:nvPr/>
        </p:nvPicPr>
        <p:blipFill>
          <a:blip r:embed="rId3">
            <a:extLst>
              <a:ext uri="{28A0092B-C50C-407E-A947-70E740481C1C}">
                <a14:useLocalDpi xmlns:a14="http://schemas.microsoft.com/office/drawing/2010/main" val="0"/>
              </a:ext>
            </a:extLst>
          </a:blip>
          <a:stretch>
            <a:fillRect/>
          </a:stretch>
        </p:blipFill>
        <p:spPr>
          <a:xfrm>
            <a:off x="4962538" y="142852"/>
            <a:ext cx="1466850" cy="971550"/>
          </a:xfrm>
          <a:prstGeom prst="rect">
            <a:avLst/>
          </a:prstGeom>
        </p:spPr>
      </p:pic>
      <p:pic>
        <p:nvPicPr>
          <p:cNvPr id="7" name="Image 6" descr="https://upload.wikimedia.org/wikipedia/fr/3/34/Guyane_(collectivit%C3%A9_territoriale)_logo_2015.png"/>
          <p:cNvPicPr/>
          <p:nvPr/>
        </p:nvPicPr>
        <p:blipFill>
          <a:blip r:embed="rId4" cstate="print"/>
          <a:srcRect/>
          <a:stretch>
            <a:fillRect/>
          </a:stretch>
        </p:blipFill>
        <p:spPr bwMode="auto">
          <a:xfrm>
            <a:off x="2690809" y="214290"/>
            <a:ext cx="1381125" cy="952500"/>
          </a:xfrm>
          <a:prstGeom prst="rect">
            <a:avLst/>
          </a:prstGeom>
          <a:noFill/>
          <a:ln w="9525">
            <a:noFill/>
            <a:miter lim="800000"/>
            <a:headEnd/>
            <a:tailEnd/>
          </a:ln>
        </p:spPr>
      </p:pic>
      <p:pic>
        <p:nvPicPr>
          <p:cNvPr id="8" name="Image 7"/>
          <p:cNvPicPr/>
          <p:nvPr/>
        </p:nvPicPr>
        <p:blipFill>
          <a:blip r:embed="rId5" cstate="print">
            <a:extLst>
              <a:ext uri="{28A0092B-C50C-407E-A947-70E740481C1C}">
                <a14:useLocalDpi xmlns:a14="http://schemas.microsoft.com/office/drawing/2010/main" val="0"/>
              </a:ext>
            </a:extLst>
          </a:blip>
          <a:stretch>
            <a:fillRect/>
          </a:stretch>
        </p:blipFill>
        <p:spPr>
          <a:xfrm>
            <a:off x="7358082" y="285728"/>
            <a:ext cx="1495425" cy="989965"/>
          </a:xfrm>
          <a:prstGeom prst="rect">
            <a:avLst/>
          </a:prstGeom>
        </p:spPr>
      </p:pic>
      <p:sp>
        <p:nvSpPr>
          <p:cNvPr id="1027" name="Zone de texte 307"/>
          <p:cNvSpPr txBox="1">
            <a:spLocks noChangeArrowheads="1"/>
          </p:cNvSpPr>
          <p:nvPr/>
        </p:nvSpPr>
        <p:spPr bwMode="auto">
          <a:xfrm>
            <a:off x="5000628" y="1049338"/>
            <a:ext cx="1430337"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900" b="1" i="0" u="none" strike="noStrike" cap="none" normalizeH="0" baseline="0" dirty="0" smtClean="0">
                <a:ln>
                  <a:noFill/>
                </a:ln>
                <a:solidFill>
                  <a:schemeClr val="tx1"/>
                </a:solidFill>
                <a:effectLst/>
                <a:latin typeface="Calibri" pitchFamily="34" charset="0"/>
                <a:cs typeface="Arial" pitchFamily="34" charset="0"/>
              </a:rPr>
              <a:t>Collège </a:t>
            </a:r>
            <a:r>
              <a:rPr kumimoji="0" lang="fr-FR" sz="900" b="1" i="0" u="none" strike="noStrike" cap="none" normalizeH="0" baseline="0" dirty="0" smtClean="0">
                <a:ln>
                  <a:noFill/>
                </a:ln>
                <a:solidFill>
                  <a:schemeClr val="tx1"/>
                </a:solidFill>
                <a:effectLst/>
                <a:latin typeface="Calibri" pitchFamily="34" charset="0"/>
                <a:cs typeface="Arial" pitchFamily="34" charset="0"/>
              </a:rPr>
              <a:t>Gérard </a:t>
            </a:r>
            <a:r>
              <a:rPr kumimoji="0" lang="fr-FR" sz="900" b="1" i="0" u="none" strike="noStrike" cap="none" normalizeH="0" baseline="0" dirty="0" smtClean="0">
                <a:ln>
                  <a:noFill/>
                </a:ln>
                <a:solidFill>
                  <a:schemeClr val="tx1"/>
                </a:solidFill>
                <a:effectLst/>
                <a:latin typeface="Calibri" pitchFamily="34" charset="0"/>
                <a:cs typeface="Arial" pitchFamily="34" charset="0"/>
              </a:rPr>
              <a:t>HOLDER</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1028" name="Connecteur droit avec flèche 6"/>
          <p:cNvCxnSpPr>
            <a:cxnSpLocks noChangeShapeType="1"/>
          </p:cNvCxnSpPr>
          <p:nvPr/>
        </p:nvCxnSpPr>
        <p:spPr bwMode="auto">
          <a:xfrm flipV="1">
            <a:off x="2346325" y="1301750"/>
            <a:ext cx="5773738" cy="44450"/>
          </a:xfrm>
          <a:prstGeom prst="straightConnector1">
            <a:avLst/>
          </a:prstGeom>
          <a:noFill/>
          <a:ln w="9525">
            <a:solidFill>
              <a:srgbClr val="0070C0"/>
            </a:solidFill>
            <a:round/>
            <a:headEnd/>
            <a:tailEnd/>
          </a:ln>
        </p:spPr>
      </p:cxnSp>
      <p:sp>
        <p:nvSpPr>
          <p:cNvPr id="1029" name="Zone de texte 191"/>
          <p:cNvSpPr txBox="1">
            <a:spLocks noChangeArrowheads="1"/>
          </p:cNvSpPr>
          <p:nvPr/>
        </p:nvSpPr>
        <p:spPr bwMode="auto">
          <a:xfrm>
            <a:off x="434975" y="1397000"/>
            <a:ext cx="8709025" cy="677108"/>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dirty="0" smtClean="0">
                <a:ln>
                  <a:noFill/>
                </a:ln>
                <a:solidFill>
                  <a:schemeClr val="accent3">
                    <a:lumMod val="50000"/>
                  </a:schemeClr>
                </a:solidFill>
                <a:effectLst/>
                <a:latin typeface="Stencil" pitchFamily="82" charset="0"/>
                <a:cs typeface="Arial" pitchFamily="34" charset="0"/>
              </a:rPr>
              <a:t>Entretiens personnalises d’orientation</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smtClean="0">
                <a:ln>
                  <a:noFill/>
                </a:ln>
                <a:solidFill>
                  <a:schemeClr val="accent3">
                    <a:lumMod val="50000"/>
                  </a:schemeClr>
                </a:solidFill>
                <a:effectLst/>
                <a:latin typeface="Stencil" pitchFamily="82" charset="0"/>
                <a:cs typeface="Arial" pitchFamily="34" charset="0"/>
              </a:rPr>
              <a:t>(MERCREDI 29 mars 2023)</a:t>
            </a:r>
            <a:endParaRPr kumimoji="0" lang="fr-FR" sz="1800" b="0" i="0" u="none" strike="noStrike" cap="none" normalizeH="0" baseline="0" dirty="0" smtClean="0">
              <a:ln>
                <a:noFill/>
              </a:ln>
              <a:solidFill>
                <a:schemeClr val="accent3">
                  <a:lumMod val="50000"/>
                </a:schemeClr>
              </a:solidFill>
              <a:effectLst/>
              <a:latin typeface="Arial" pitchFamily="34" charset="0"/>
              <a:cs typeface="Arial" pitchFamily="34" charset="0"/>
            </a:endParaRPr>
          </a:p>
        </p:txBody>
      </p:sp>
      <p:cxnSp>
        <p:nvCxnSpPr>
          <p:cNvPr id="1030" name="Connecteur droit avec flèche 2"/>
          <p:cNvCxnSpPr>
            <a:cxnSpLocks noChangeShapeType="1"/>
          </p:cNvCxnSpPr>
          <p:nvPr/>
        </p:nvCxnSpPr>
        <p:spPr bwMode="auto">
          <a:xfrm flipV="1">
            <a:off x="2309813" y="2089150"/>
            <a:ext cx="5773737" cy="44450"/>
          </a:xfrm>
          <a:prstGeom prst="straightConnector1">
            <a:avLst/>
          </a:prstGeom>
          <a:noFill/>
          <a:ln w="9525">
            <a:solidFill>
              <a:srgbClr val="0070C0"/>
            </a:solidFill>
            <a:round/>
            <a:headEnd/>
            <a:tailEnd/>
          </a:ln>
        </p:spPr>
      </p:cxnSp>
      <p:sp>
        <p:nvSpPr>
          <p:cNvPr id="14" name="ZoneTexte 13"/>
          <p:cNvSpPr txBox="1"/>
          <p:nvPr/>
        </p:nvSpPr>
        <p:spPr>
          <a:xfrm>
            <a:off x="2357422" y="2285992"/>
            <a:ext cx="6572296" cy="584775"/>
          </a:xfrm>
          <a:prstGeom prst="rect">
            <a:avLst/>
          </a:prstGeom>
          <a:noFill/>
        </p:spPr>
        <p:txBody>
          <a:bodyPr wrap="square" rtlCol="0">
            <a:spAutoFit/>
          </a:bodyPr>
          <a:lstStyle/>
          <a:p>
            <a:r>
              <a:rPr lang="fr-FR" sz="3200" dirty="0" smtClean="0">
                <a:latin typeface="Britannic Bold" pitchFamily="34" charset="0"/>
              </a:rPr>
              <a:t># </a:t>
            </a:r>
            <a:r>
              <a:rPr lang="fr-FR" sz="3200" dirty="0" smtClean="0">
                <a:solidFill>
                  <a:schemeClr val="bg1">
                    <a:lumMod val="65000"/>
                  </a:schemeClr>
                </a:solidFill>
                <a:latin typeface="Britannic Bold" pitchFamily="34" charset="0"/>
              </a:rPr>
              <a:t>Qui, Que, </a:t>
            </a:r>
            <a:r>
              <a:rPr lang="fr-FR" sz="3200" dirty="0" smtClean="0">
                <a:latin typeface="Britannic Bold" pitchFamily="34" charset="0"/>
              </a:rPr>
              <a:t>Quoi, </a:t>
            </a:r>
            <a:r>
              <a:rPr lang="fr-FR" sz="3200" dirty="0" smtClean="0">
                <a:solidFill>
                  <a:schemeClr val="bg1">
                    <a:lumMod val="75000"/>
                  </a:schemeClr>
                </a:solidFill>
                <a:latin typeface="Britannic Bold" pitchFamily="34" charset="0"/>
              </a:rPr>
              <a:t>Où, Comment</a:t>
            </a:r>
            <a:r>
              <a:rPr lang="fr-FR" sz="3200" dirty="0" smtClean="0">
                <a:latin typeface="Britannic Bold" pitchFamily="34" charset="0"/>
              </a:rPr>
              <a:t> ?</a:t>
            </a:r>
            <a:endParaRPr lang="fr-FR" sz="3200" dirty="0">
              <a:latin typeface="Britannic Bold" pitchFamily="34" charset="0"/>
            </a:endParaRPr>
          </a:p>
        </p:txBody>
      </p:sp>
      <p:sp>
        <p:nvSpPr>
          <p:cNvPr id="13" name="ZoneTexte 12"/>
          <p:cNvSpPr txBox="1"/>
          <p:nvPr/>
        </p:nvSpPr>
        <p:spPr>
          <a:xfrm>
            <a:off x="142844" y="2500306"/>
            <a:ext cx="2357454" cy="3139321"/>
          </a:xfrm>
          <a:prstGeom prst="rect">
            <a:avLst/>
          </a:prstGeom>
          <a:noFill/>
        </p:spPr>
        <p:txBody>
          <a:bodyPr wrap="square" rtlCol="0">
            <a:spAutoFit/>
          </a:bodyPr>
          <a:lstStyle/>
          <a:p>
            <a:pPr marL="342900" indent="-342900">
              <a:buAutoNum type="arabicPeriod"/>
            </a:pPr>
            <a:r>
              <a:rPr lang="fr-FR" dirty="0" smtClean="0">
                <a:solidFill>
                  <a:schemeClr val="bg1">
                    <a:lumMod val="85000"/>
                  </a:schemeClr>
                </a:solidFill>
              </a:rPr>
              <a:t>Calendrier</a:t>
            </a:r>
          </a:p>
          <a:p>
            <a:pPr marL="342900" indent="-342900">
              <a:buAutoNum type="arabicPeriod"/>
            </a:pPr>
            <a:endParaRPr lang="fr-FR" dirty="0" smtClean="0">
              <a:solidFill>
                <a:schemeClr val="accent1">
                  <a:lumMod val="60000"/>
                  <a:lumOff val="40000"/>
                </a:schemeClr>
              </a:solidFill>
            </a:endParaRPr>
          </a:p>
          <a:p>
            <a:pPr marL="342900" indent="-342900">
              <a:buAutoNum type="arabicPeriod"/>
            </a:pPr>
            <a:r>
              <a:rPr lang="fr-FR" dirty="0" smtClean="0">
                <a:solidFill>
                  <a:schemeClr val="bg1">
                    <a:lumMod val="85000"/>
                  </a:schemeClr>
                </a:solidFill>
              </a:rPr>
              <a:t>Seconde générale et technologique</a:t>
            </a:r>
          </a:p>
          <a:p>
            <a:pPr marL="342900" indent="-342900">
              <a:buAutoNum type="arabicPeriod"/>
            </a:pPr>
            <a:endParaRPr lang="fr-FR" dirty="0" smtClean="0">
              <a:solidFill>
                <a:schemeClr val="bg1">
                  <a:lumMod val="85000"/>
                </a:schemeClr>
              </a:solidFill>
            </a:endParaRPr>
          </a:p>
          <a:p>
            <a:pPr marL="342900" indent="-342900">
              <a:buAutoNum type="arabicPeriod"/>
            </a:pPr>
            <a:r>
              <a:rPr lang="fr-FR" dirty="0" smtClean="0">
                <a:solidFill>
                  <a:srgbClr val="0070C0"/>
                </a:solidFill>
              </a:rPr>
              <a:t>Seconde professionnelle</a:t>
            </a:r>
          </a:p>
          <a:p>
            <a:pPr marL="342900" indent="-342900">
              <a:buAutoNum type="arabicPeriod"/>
            </a:pPr>
            <a:endParaRPr lang="fr-FR" dirty="0" smtClean="0">
              <a:solidFill>
                <a:schemeClr val="bg1">
                  <a:lumMod val="85000"/>
                </a:schemeClr>
              </a:solidFill>
            </a:endParaRPr>
          </a:p>
          <a:p>
            <a:pPr marL="342900" indent="-342900">
              <a:buAutoNum type="arabicPeriod"/>
            </a:pPr>
            <a:r>
              <a:rPr lang="fr-FR" dirty="0" smtClean="0">
                <a:solidFill>
                  <a:schemeClr val="bg1">
                    <a:lumMod val="85000"/>
                  </a:schemeClr>
                </a:solidFill>
              </a:rPr>
              <a:t>1</a:t>
            </a:r>
            <a:r>
              <a:rPr lang="fr-FR" baseline="30000" dirty="0" smtClean="0">
                <a:solidFill>
                  <a:schemeClr val="bg1">
                    <a:lumMod val="85000"/>
                  </a:schemeClr>
                </a:solidFill>
              </a:rPr>
              <a:t>ère</a:t>
            </a:r>
            <a:r>
              <a:rPr lang="fr-FR" dirty="0" smtClean="0">
                <a:solidFill>
                  <a:schemeClr val="bg1">
                    <a:lumMod val="85000"/>
                  </a:schemeClr>
                </a:solidFill>
              </a:rPr>
              <a:t> année de CAP</a:t>
            </a:r>
          </a:p>
          <a:p>
            <a:pPr marL="342900" indent="-342900">
              <a:buAutoNum type="arabicPeriod"/>
            </a:pPr>
            <a:endParaRPr lang="fr-FR" dirty="0" smtClean="0">
              <a:solidFill>
                <a:schemeClr val="bg1">
                  <a:lumMod val="85000"/>
                </a:schemeClr>
              </a:solidFill>
            </a:endParaRPr>
          </a:p>
          <a:p>
            <a:pPr marL="342900" indent="-342900">
              <a:buAutoNum type="arabicPeriod"/>
            </a:pPr>
            <a:r>
              <a:rPr lang="fr-FR" dirty="0" smtClean="0">
                <a:solidFill>
                  <a:schemeClr val="bg1">
                    <a:lumMod val="85000"/>
                  </a:schemeClr>
                </a:solidFill>
              </a:rPr>
              <a:t>Autres voies</a:t>
            </a:r>
            <a:endParaRPr lang="fr-FR" dirty="0">
              <a:solidFill>
                <a:schemeClr val="bg1">
                  <a:lumMod val="85000"/>
                </a:schemeClr>
              </a:solidFill>
            </a:endParaRPr>
          </a:p>
        </p:txBody>
      </p:sp>
      <p:sp>
        <p:nvSpPr>
          <p:cNvPr id="15" name="Rectangle 14"/>
          <p:cNvSpPr/>
          <p:nvPr/>
        </p:nvSpPr>
        <p:spPr>
          <a:xfrm>
            <a:off x="2357422" y="5854503"/>
            <a:ext cx="6572296" cy="646331"/>
          </a:xfrm>
          <a:prstGeom prst="rect">
            <a:avLst/>
          </a:prstGeom>
        </p:spPr>
        <p:txBody>
          <a:bodyPr wrap="square">
            <a:spAutoFit/>
          </a:bodyPr>
          <a:lstStyle/>
          <a:p>
            <a:r>
              <a:rPr lang="fr-FR" i="1" dirty="0" smtClean="0"/>
              <a:t>Pour aller plus loin (ressources) : </a:t>
            </a:r>
          </a:p>
          <a:p>
            <a:r>
              <a:rPr lang="fr-FR" i="1" dirty="0" smtClean="0">
                <a:hlinkClick r:id="rId6"/>
              </a:rPr>
              <a:t>https://eduscol.education.fr/94/j-enseigne-au-lycee-professionnel</a:t>
            </a:r>
            <a:endParaRPr lang="fr-FR" dirty="0"/>
          </a:p>
        </p:txBody>
      </p:sp>
      <p:pic>
        <p:nvPicPr>
          <p:cNvPr id="23555" name="Picture 3">
            <a:hlinkClick r:id="rId7"/>
          </p:cNvPr>
          <p:cNvPicPr>
            <a:picLocks noChangeAspect="1" noChangeArrowheads="1"/>
          </p:cNvPicPr>
          <p:nvPr/>
        </p:nvPicPr>
        <p:blipFill>
          <a:blip r:embed="rId8"/>
          <a:srcRect/>
          <a:stretch>
            <a:fillRect/>
          </a:stretch>
        </p:blipFill>
        <p:spPr bwMode="auto">
          <a:xfrm>
            <a:off x="3286116" y="3071810"/>
            <a:ext cx="4772025" cy="2600325"/>
          </a:xfrm>
          <a:prstGeom prst="rect">
            <a:avLst/>
          </a:prstGeom>
          <a:noFill/>
          <a:ln w="9525">
            <a:noFill/>
            <a:miter lim="800000"/>
            <a:headEnd/>
            <a:tailEnd/>
          </a:ln>
          <a:effectLst/>
        </p:spPr>
      </p:pic>
      <p:pic>
        <p:nvPicPr>
          <p:cNvPr id="2" name="Image 1"/>
          <p:cNvPicPr>
            <a:picLocks noChangeAspect="1"/>
          </p:cNvPicPr>
          <p:nvPr/>
        </p:nvPicPr>
        <p:blipFill>
          <a:blip r:embed="rId9"/>
          <a:stretch>
            <a:fillRect/>
          </a:stretch>
        </p:blipFill>
        <p:spPr>
          <a:xfrm>
            <a:off x="142844" y="213845"/>
            <a:ext cx="1908213" cy="1042506"/>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ode de la route : 5 règles à connaître sur les ronds-points"/>
          <p:cNvPicPr>
            <a:picLocks noChangeAspect="1" noChangeArrowheads="1"/>
          </p:cNvPicPr>
          <p:nvPr/>
        </p:nvPicPr>
        <p:blipFill>
          <a:blip r:embed="rId2">
            <a:duotone>
              <a:schemeClr val="bg2">
                <a:shade val="45000"/>
                <a:satMod val="135000"/>
              </a:schemeClr>
              <a:prstClr val="white"/>
            </a:duotone>
          </a:blip>
          <a:srcRect/>
          <a:stretch>
            <a:fillRect/>
          </a:stretch>
        </p:blipFill>
        <p:spPr bwMode="auto">
          <a:xfrm>
            <a:off x="2347938" y="2285992"/>
            <a:ext cx="6584410" cy="4286280"/>
          </a:xfrm>
          <a:prstGeom prst="rect">
            <a:avLst/>
          </a:prstGeom>
          <a:noFill/>
        </p:spPr>
      </p:pic>
      <p:pic>
        <p:nvPicPr>
          <p:cNvPr id="6" name="Image 5"/>
          <p:cNvPicPr/>
          <p:nvPr/>
        </p:nvPicPr>
        <p:blipFill>
          <a:blip r:embed="rId3">
            <a:extLst>
              <a:ext uri="{28A0092B-C50C-407E-A947-70E740481C1C}">
                <a14:useLocalDpi xmlns:a14="http://schemas.microsoft.com/office/drawing/2010/main" val="0"/>
              </a:ext>
            </a:extLst>
          </a:blip>
          <a:stretch>
            <a:fillRect/>
          </a:stretch>
        </p:blipFill>
        <p:spPr>
          <a:xfrm>
            <a:off x="4962538" y="142852"/>
            <a:ext cx="1466850" cy="971550"/>
          </a:xfrm>
          <a:prstGeom prst="rect">
            <a:avLst/>
          </a:prstGeom>
        </p:spPr>
      </p:pic>
      <p:pic>
        <p:nvPicPr>
          <p:cNvPr id="7" name="Image 6" descr="https://upload.wikimedia.org/wikipedia/fr/3/34/Guyane_(collectivit%C3%A9_territoriale)_logo_2015.png"/>
          <p:cNvPicPr/>
          <p:nvPr/>
        </p:nvPicPr>
        <p:blipFill>
          <a:blip r:embed="rId4" cstate="print"/>
          <a:srcRect/>
          <a:stretch>
            <a:fillRect/>
          </a:stretch>
        </p:blipFill>
        <p:spPr bwMode="auto">
          <a:xfrm>
            <a:off x="2690809" y="214290"/>
            <a:ext cx="1381125" cy="952500"/>
          </a:xfrm>
          <a:prstGeom prst="rect">
            <a:avLst/>
          </a:prstGeom>
          <a:noFill/>
          <a:ln w="9525">
            <a:noFill/>
            <a:miter lim="800000"/>
            <a:headEnd/>
            <a:tailEnd/>
          </a:ln>
        </p:spPr>
      </p:pic>
      <p:pic>
        <p:nvPicPr>
          <p:cNvPr id="8" name="Image 7"/>
          <p:cNvPicPr/>
          <p:nvPr/>
        </p:nvPicPr>
        <p:blipFill>
          <a:blip r:embed="rId5" cstate="print">
            <a:extLst>
              <a:ext uri="{28A0092B-C50C-407E-A947-70E740481C1C}">
                <a14:useLocalDpi xmlns:a14="http://schemas.microsoft.com/office/drawing/2010/main" val="0"/>
              </a:ext>
            </a:extLst>
          </a:blip>
          <a:stretch>
            <a:fillRect/>
          </a:stretch>
        </p:blipFill>
        <p:spPr>
          <a:xfrm>
            <a:off x="7358082" y="285728"/>
            <a:ext cx="1495425" cy="989965"/>
          </a:xfrm>
          <a:prstGeom prst="rect">
            <a:avLst/>
          </a:prstGeom>
        </p:spPr>
      </p:pic>
      <p:sp>
        <p:nvSpPr>
          <p:cNvPr id="1027" name="Zone de texte 307"/>
          <p:cNvSpPr txBox="1">
            <a:spLocks noChangeArrowheads="1"/>
          </p:cNvSpPr>
          <p:nvPr/>
        </p:nvSpPr>
        <p:spPr bwMode="auto">
          <a:xfrm>
            <a:off x="5000628" y="1049338"/>
            <a:ext cx="1430337"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900" b="1" i="0" u="none" strike="noStrike" cap="none" normalizeH="0" baseline="0" dirty="0" smtClean="0">
                <a:ln>
                  <a:noFill/>
                </a:ln>
                <a:solidFill>
                  <a:schemeClr val="tx1"/>
                </a:solidFill>
                <a:effectLst/>
                <a:latin typeface="Calibri" pitchFamily="34" charset="0"/>
                <a:cs typeface="Arial" pitchFamily="34" charset="0"/>
              </a:rPr>
              <a:t>Collège </a:t>
            </a:r>
            <a:r>
              <a:rPr kumimoji="0" lang="fr-FR" sz="900" b="1" i="0" u="none" strike="noStrike" cap="none" normalizeH="0" baseline="0" dirty="0" smtClean="0">
                <a:ln>
                  <a:noFill/>
                </a:ln>
                <a:solidFill>
                  <a:schemeClr val="tx1"/>
                </a:solidFill>
                <a:effectLst/>
                <a:latin typeface="Calibri" pitchFamily="34" charset="0"/>
                <a:cs typeface="Arial" pitchFamily="34" charset="0"/>
              </a:rPr>
              <a:t>Gérard </a:t>
            </a:r>
            <a:r>
              <a:rPr kumimoji="0" lang="fr-FR" sz="900" b="1" i="0" u="none" strike="noStrike" cap="none" normalizeH="0" baseline="0" dirty="0" smtClean="0">
                <a:ln>
                  <a:noFill/>
                </a:ln>
                <a:solidFill>
                  <a:schemeClr val="tx1"/>
                </a:solidFill>
                <a:effectLst/>
                <a:latin typeface="Calibri" pitchFamily="34" charset="0"/>
                <a:cs typeface="Arial" pitchFamily="34" charset="0"/>
              </a:rPr>
              <a:t>HOLDER</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1028" name="Connecteur droit avec flèche 6"/>
          <p:cNvCxnSpPr>
            <a:cxnSpLocks noChangeShapeType="1"/>
          </p:cNvCxnSpPr>
          <p:nvPr/>
        </p:nvCxnSpPr>
        <p:spPr bwMode="auto">
          <a:xfrm flipV="1">
            <a:off x="2346325" y="1301750"/>
            <a:ext cx="5773738" cy="44450"/>
          </a:xfrm>
          <a:prstGeom prst="straightConnector1">
            <a:avLst/>
          </a:prstGeom>
          <a:noFill/>
          <a:ln w="9525">
            <a:solidFill>
              <a:srgbClr val="0070C0"/>
            </a:solidFill>
            <a:round/>
            <a:headEnd/>
            <a:tailEnd/>
          </a:ln>
        </p:spPr>
      </p:cxnSp>
      <p:sp>
        <p:nvSpPr>
          <p:cNvPr id="1029" name="Zone de texte 191"/>
          <p:cNvSpPr txBox="1">
            <a:spLocks noChangeArrowheads="1"/>
          </p:cNvSpPr>
          <p:nvPr/>
        </p:nvSpPr>
        <p:spPr bwMode="auto">
          <a:xfrm>
            <a:off x="434975" y="1397000"/>
            <a:ext cx="8709025" cy="677108"/>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dirty="0" smtClean="0">
                <a:ln>
                  <a:noFill/>
                </a:ln>
                <a:solidFill>
                  <a:schemeClr val="accent3">
                    <a:lumMod val="50000"/>
                  </a:schemeClr>
                </a:solidFill>
                <a:effectLst/>
                <a:latin typeface="Stencil" pitchFamily="82" charset="0"/>
                <a:cs typeface="Arial" pitchFamily="34" charset="0"/>
              </a:rPr>
              <a:t>Entretiens personnalises d’orientation</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smtClean="0">
                <a:ln>
                  <a:noFill/>
                </a:ln>
                <a:solidFill>
                  <a:schemeClr val="accent3">
                    <a:lumMod val="50000"/>
                  </a:schemeClr>
                </a:solidFill>
                <a:effectLst/>
                <a:latin typeface="Stencil" pitchFamily="82" charset="0"/>
                <a:cs typeface="Arial" pitchFamily="34" charset="0"/>
              </a:rPr>
              <a:t>(MERCREDI 29 mars 2023)</a:t>
            </a:r>
            <a:endParaRPr kumimoji="0" lang="fr-FR" sz="1800" b="0" i="0" u="none" strike="noStrike" cap="none" normalizeH="0" baseline="0" dirty="0" smtClean="0">
              <a:ln>
                <a:noFill/>
              </a:ln>
              <a:solidFill>
                <a:schemeClr val="accent3">
                  <a:lumMod val="50000"/>
                </a:schemeClr>
              </a:solidFill>
              <a:effectLst/>
              <a:latin typeface="Arial" pitchFamily="34" charset="0"/>
              <a:cs typeface="Arial" pitchFamily="34" charset="0"/>
            </a:endParaRPr>
          </a:p>
        </p:txBody>
      </p:sp>
      <p:cxnSp>
        <p:nvCxnSpPr>
          <p:cNvPr id="1030" name="Connecteur droit avec flèche 2"/>
          <p:cNvCxnSpPr>
            <a:cxnSpLocks noChangeShapeType="1"/>
          </p:cNvCxnSpPr>
          <p:nvPr/>
        </p:nvCxnSpPr>
        <p:spPr bwMode="auto">
          <a:xfrm flipV="1">
            <a:off x="2309813" y="2089150"/>
            <a:ext cx="5773737" cy="44450"/>
          </a:xfrm>
          <a:prstGeom prst="straightConnector1">
            <a:avLst/>
          </a:prstGeom>
          <a:noFill/>
          <a:ln w="9525">
            <a:solidFill>
              <a:srgbClr val="0070C0"/>
            </a:solidFill>
            <a:round/>
            <a:headEnd/>
            <a:tailEnd/>
          </a:ln>
        </p:spPr>
      </p:cxnSp>
      <p:sp>
        <p:nvSpPr>
          <p:cNvPr id="14" name="ZoneTexte 13"/>
          <p:cNvSpPr txBox="1"/>
          <p:nvPr/>
        </p:nvSpPr>
        <p:spPr>
          <a:xfrm>
            <a:off x="2357422" y="2285992"/>
            <a:ext cx="6572296" cy="584775"/>
          </a:xfrm>
          <a:prstGeom prst="rect">
            <a:avLst/>
          </a:prstGeom>
          <a:noFill/>
        </p:spPr>
        <p:txBody>
          <a:bodyPr wrap="square" rtlCol="0">
            <a:spAutoFit/>
          </a:bodyPr>
          <a:lstStyle/>
          <a:p>
            <a:r>
              <a:rPr lang="fr-FR" sz="3200" dirty="0" smtClean="0">
                <a:latin typeface="Britannic Bold" pitchFamily="34" charset="0"/>
              </a:rPr>
              <a:t># </a:t>
            </a:r>
            <a:r>
              <a:rPr lang="fr-FR" sz="3200" dirty="0" smtClean="0">
                <a:solidFill>
                  <a:schemeClr val="bg1">
                    <a:lumMod val="65000"/>
                  </a:schemeClr>
                </a:solidFill>
                <a:latin typeface="Britannic Bold" pitchFamily="34" charset="0"/>
              </a:rPr>
              <a:t>Qui, Que, </a:t>
            </a:r>
            <a:r>
              <a:rPr lang="fr-FR" sz="3200" dirty="0" smtClean="0">
                <a:solidFill>
                  <a:schemeClr val="bg1">
                    <a:lumMod val="75000"/>
                  </a:schemeClr>
                </a:solidFill>
                <a:latin typeface="Britannic Bold" pitchFamily="34" charset="0"/>
              </a:rPr>
              <a:t>Quoi, </a:t>
            </a:r>
            <a:r>
              <a:rPr lang="fr-FR" sz="3200" dirty="0" smtClean="0">
                <a:latin typeface="Britannic Bold" pitchFamily="34" charset="0"/>
              </a:rPr>
              <a:t>Où,</a:t>
            </a:r>
            <a:r>
              <a:rPr lang="fr-FR" sz="3200" dirty="0" smtClean="0">
                <a:solidFill>
                  <a:schemeClr val="bg1">
                    <a:lumMod val="75000"/>
                  </a:schemeClr>
                </a:solidFill>
                <a:latin typeface="Britannic Bold" pitchFamily="34" charset="0"/>
              </a:rPr>
              <a:t> Comment</a:t>
            </a:r>
            <a:r>
              <a:rPr lang="fr-FR" sz="3200" dirty="0" smtClean="0">
                <a:latin typeface="Britannic Bold" pitchFamily="34" charset="0"/>
              </a:rPr>
              <a:t> ?</a:t>
            </a:r>
            <a:endParaRPr lang="fr-FR" sz="3200" dirty="0">
              <a:latin typeface="Britannic Bold" pitchFamily="34" charset="0"/>
            </a:endParaRPr>
          </a:p>
        </p:txBody>
      </p:sp>
      <p:sp>
        <p:nvSpPr>
          <p:cNvPr id="13" name="ZoneTexte 12"/>
          <p:cNvSpPr txBox="1"/>
          <p:nvPr/>
        </p:nvSpPr>
        <p:spPr>
          <a:xfrm>
            <a:off x="142844" y="2500306"/>
            <a:ext cx="2357454" cy="3139321"/>
          </a:xfrm>
          <a:prstGeom prst="rect">
            <a:avLst/>
          </a:prstGeom>
          <a:noFill/>
        </p:spPr>
        <p:txBody>
          <a:bodyPr wrap="square" rtlCol="0">
            <a:spAutoFit/>
          </a:bodyPr>
          <a:lstStyle/>
          <a:p>
            <a:pPr marL="342900" indent="-342900">
              <a:buAutoNum type="arabicPeriod"/>
            </a:pPr>
            <a:r>
              <a:rPr lang="fr-FR" dirty="0" smtClean="0">
                <a:solidFill>
                  <a:schemeClr val="bg1">
                    <a:lumMod val="85000"/>
                  </a:schemeClr>
                </a:solidFill>
              </a:rPr>
              <a:t>Calendrier</a:t>
            </a:r>
          </a:p>
          <a:p>
            <a:pPr marL="342900" indent="-342900">
              <a:buAutoNum type="arabicPeriod"/>
            </a:pPr>
            <a:endParaRPr lang="fr-FR" dirty="0" smtClean="0">
              <a:solidFill>
                <a:schemeClr val="accent1">
                  <a:lumMod val="60000"/>
                  <a:lumOff val="40000"/>
                </a:schemeClr>
              </a:solidFill>
            </a:endParaRPr>
          </a:p>
          <a:p>
            <a:pPr marL="342900" indent="-342900">
              <a:buAutoNum type="arabicPeriod"/>
            </a:pPr>
            <a:r>
              <a:rPr lang="fr-FR" dirty="0" smtClean="0">
                <a:solidFill>
                  <a:schemeClr val="bg1">
                    <a:lumMod val="85000"/>
                  </a:schemeClr>
                </a:solidFill>
              </a:rPr>
              <a:t>Seconde générale et technologique</a:t>
            </a:r>
          </a:p>
          <a:p>
            <a:pPr marL="342900" indent="-342900">
              <a:buAutoNum type="arabicPeriod"/>
            </a:pPr>
            <a:endParaRPr lang="fr-FR" dirty="0" smtClean="0">
              <a:solidFill>
                <a:schemeClr val="bg1">
                  <a:lumMod val="85000"/>
                </a:schemeClr>
              </a:solidFill>
            </a:endParaRPr>
          </a:p>
          <a:p>
            <a:pPr marL="342900" indent="-342900">
              <a:buAutoNum type="arabicPeriod"/>
            </a:pPr>
            <a:r>
              <a:rPr lang="fr-FR" dirty="0" smtClean="0">
                <a:solidFill>
                  <a:srgbClr val="0070C0"/>
                </a:solidFill>
              </a:rPr>
              <a:t>Seconde professionnelle</a:t>
            </a:r>
          </a:p>
          <a:p>
            <a:pPr marL="342900" indent="-342900">
              <a:buAutoNum type="arabicPeriod"/>
            </a:pPr>
            <a:endParaRPr lang="fr-FR" dirty="0" smtClean="0">
              <a:solidFill>
                <a:schemeClr val="bg1">
                  <a:lumMod val="85000"/>
                </a:schemeClr>
              </a:solidFill>
            </a:endParaRPr>
          </a:p>
          <a:p>
            <a:pPr marL="342900" indent="-342900">
              <a:buAutoNum type="arabicPeriod"/>
            </a:pPr>
            <a:r>
              <a:rPr lang="fr-FR" dirty="0" smtClean="0">
                <a:solidFill>
                  <a:schemeClr val="bg1">
                    <a:lumMod val="85000"/>
                  </a:schemeClr>
                </a:solidFill>
              </a:rPr>
              <a:t>1</a:t>
            </a:r>
            <a:r>
              <a:rPr lang="fr-FR" baseline="30000" dirty="0" smtClean="0">
                <a:solidFill>
                  <a:schemeClr val="bg1">
                    <a:lumMod val="85000"/>
                  </a:schemeClr>
                </a:solidFill>
              </a:rPr>
              <a:t>ère</a:t>
            </a:r>
            <a:r>
              <a:rPr lang="fr-FR" dirty="0" smtClean="0">
                <a:solidFill>
                  <a:schemeClr val="bg1">
                    <a:lumMod val="85000"/>
                  </a:schemeClr>
                </a:solidFill>
              </a:rPr>
              <a:t> année de CAP</a:t>
            </a:r>
          </a:p>
          <a:p>
            <a:pPr marL="342900" indent="-342900">
              <a:buAutoNum type="arabicPeriod"/>
            </a:pPr>
            <a:endParaRPr lang="fr-FR" dirty="0" smtClean="0">
              <a:solidFill>
                <a:schemeClr val="bg1">
                  <a:lumMod val="85000"/>
                </a:schemeClr>
              </a:solidFill>
            </a:endParaRPr>
          </a:p>
          <a:p>
            <a:pPr marL="342900" indent="-342900">
              <a:buAutoNum type="arabicPeriod"/>
            </a:pPr>
            <a:r>
              <a:rPr lang="fr-FR" dirty="0" smtClean="0">
                <a:solidFill>
                  <a:schemeClr val="bg1">
                    <a:lumMod val="85000"/>
                  </a:schemeClr>
                </a:solidFill>
              </a:rPr>
              <a:t>Autres voies</a:t>
            </a:r>
            <a:endParaRPr lang="fr-FR" dirty="0">
              <a:solidFill>
                <a:schemeClr val="bg1">
                  <a:lumMod val="85000"/>
                </a:schemeClr>
              </a:solidFill>
            </a:endParaRPr>
          </a:p>
        </p:txBody>
      </p:sp>
      <p:pic>
        <p:nvPicPr>
          <p:cNvPr id="26625" name="Picture 1">
            <a:hlinkClick r:id="rId6"/>
          </p:cNvPr>
          <p:cNvPicPr>
            <a:picLocks noChangeAspect="1" noChangeArrowheads="1"/>
          </p:cNvPicPr>
          <p:nvPr/>
        </p:nvPicPr>
        <p:blipFill>
          <a:blip r:embed="rId7"/>
          <a:srcRect/>
          <a:stretch>
            <a:fillRect/>
          </a:stretch>
        </p:blipFill>
        <p:spPr bwMode="auto">
          <a:xfrm>
            <a:off x="2909906" y="2893099"/>
            <a:ext cx="5233994" cy="3679173"/>
          </a:xfrm>
          <a:prstGeom prst="rect">
            <a:avLst/>
          </a:prstGeom>
          <a:noFill/>
          <a:ln w="9525">
            <a:noFill/>
            <a:miter lim="800000"/>
            <a:headEnd/>
            <a:tailEnd/>
          </a:ln>
          <a:effectLst/>
        </p:spPr>
      </p:pic>
      <p:pic>
        <p:nvPicPr>
          <p:cNvPr id="2" name="Image 1"/>
          <p:cNvPicPr>
            <a:picLocks noChangeAspect="1"/>
          </p:cNvPicPr>
          <p:nvPr/>
        </p:nvPicPr>
        <p:blipFill>
          <a:blip r:embed="rId8"/>
          <a:stretch>
            <a:fillRect/>
          </a:stretch>
        </p:blipFill>
        <p:spPr>
          <a:xfrm>
            <a:off x="0" y="107374"/>
            <a:ext cx="1908213" cy="1042506"/>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ode de la route : 5 règles à connaître sur les ronds-points"/>
          <p:cNvPicPr>
            <a:picLocks noChangeAspect="1" noChangeArrowheads="1"/>
          </p:cNvPicPr>
          <p:nvPr/>
        </p:nvPicPr>
        <p:blipFill>
          <a:blip r:embed="rId2">
            <a:duotone>
              <a:schemeClr val="bg2">
                <a:shade val="45000"/>
                <a:satMod val="135000"/>
              </a:schemeClr>
              <a:prstClr val="white"/>
            </a:duotone>
          </a:blip>
          <a:srcRect/>
          <a:stretch>
            <a:fillRect/>
          </a:stretch>
        </p:blipFill>
        <p:spPr bwMode="auto">
          <a:xfrm>
            <a:off x="2347938" y="2285992"/>
            <a:ext cx="6584410" cy="4286280"/>
          </a:xfrm>
          <a:prstGeom prst="rect">
            <a:avLst/>
          </a:prstGeom>
          <a:noFill/>
        </p:spPr>
      </p:pic>
      <p:pic>
        <p:nvPicPr>
          <p:cNvPr id="6" name="Image 5"/>
          <p:cNvPicPr/>
          <p:nvPr/>
        </p:nvPicPr>
        <p:blipFill>
          <a:blip r:embed="rId3">
            <a:extLst>
              <a:ext uri="{28A0092B-C50C-407E-A947-70E740481C1C}">
                <a14:useLocalDpi xmlns:a14="http://schemas.microsoft.com/office/drawing/2010/main" val="0"/>
              </a:ext>
            </a:extLst>
          </a:blip>
          <a:stretch>
            <a:fillRect/>
          </a:stretch>
        </p:blipFill>
        <p:spPr>
          <a:xfrm>
            <a:off x="4962538" y="142852"/>
            <a:ext cx="1466850" cy="971550"/>
          </a:xfrm>
          <a:prstGeom prst="rect">
            <a:avLst/>
          </a:prstGeom>
        </p:spPr>
      </p:pic>
      <p:pic>
        <p:nvPicPr>
          <p:cNvPr id="7" name="Image 6" descr="https://upload.wikimedia.org/wikipedia/fr/3/34/Guyane_(collectivit%C3%A9_territoriale)_logo_2015.png"/>
          <p:cNvPicPr/>
          <p:nvPr/>
        </p:nvPicPr>
        <p:blipFill>
          <a:blip r:embed="rId4" cstate="print"/>
          <a:srcRect/>
          <a:stretch>
            <a:fillRect/>
          </a:stretch>
        </p:blipFill>
        <p:spPr bwMode="auto">
          <a:xfrm>
            <a:off x="2690809" y="214290"/>
            <a:ext cx="1381125" cy="952500"/>
          </a:xfrm>
          <a:prstGeom prst="rect">
            <a:avLst/>
          </a:prstGeom>
          <a:noFill/>
          <a:ln w="9525">
            <a:noFill/>
            <a:miter lim="800000"/>
            <a:headEnd/>
            <a:tailEnd/>
          </a:ln>
        </p:spPr>
      </p:pic>
      <p:pic>
        <p:nvPicPr>
          <p:cNvPr id="8" name="Image 7"/>
          <p:cNvPicPr/>
          <p:nvPr/>
        </p:nvPicPr>
        <p:blipFill>
          <a:blip r:embed="rId5" cstate="print">
            <a:extLst>
              <a:ext uri="{28A0092B-C50C-407E-A947-70E740481C1C}">
                <a14:useLocalDpi xmlns:a14="http://schemas.microsoft.com/office/drawing/2010/main" val="0"/>
              </a:ext>
            </a:extLst>
          </a:blip>
          <a:stretch>
            <a:fillRect/>
          </a:stretch>
        </p:blipFill>
        <p:spPr>
          <a:xfrm>
            <a:off x="7358082" y="285728"/>
            <a:ext cx="1495425" cy="989965"/>
          </a:xfrm>
          <a:prstGeom prst="rect">
            <a:avLst/>
          </a:prstGeom>
        </p:spPr>
      </p:pic>
      <p:sp>
        <p:nvSpPr>
          <p:cNvPr id="1027" name="Zone de texte 307"/>
          <p:cNvSpPr txBox="1">
            <a:spLocks noChangeArrowheads="1"/>
          </p:cNvSpPr>
          <p:nvPr/>
        </p:nvSpPr>
        <p:spPr bwMode="auto">
          <a:xfrm>
            <a:off x="5000628" y="1049338"/>
            <a:ext cx="1430337"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900" b="1" i="0" u="none" strike="noStrike" cap="none" normalizeH="0" baseline="0" dirty="0" smtClean="0">
                <a:ln>
                  <a:noFill/>
                </a:ln>
                <a:solidFill>
                  <a:schemeClr val="tx1"/>
                </a:solidFill>
                <a:effectLst/>
                <a:latin typeface="Calibri" pitchFamily="34" charset="0"/>
                <a:cs typeface="Arial" pitchFamily="34" charset="0"/>
              </a:rPr>
              <a:t>Collège </a:t>
            </a:r>
            <a:r>
              <a:rPr kumimoji="0" lang="fr-FR" sz="900" b="1" i="0" u="none" strike="noStrike" cap="none" normalizeH="0" baseline="0" dirty="0" smtClean="0">
                <a:ln>
                  <a:noFill/>
                </a:ln>
                <a:solidFill>
                  <a:schemeClr val="tx1"/>
                </a:solidFill>
                <a:effectLst/>
                <a:latin typeface="Calibri" pitchFamily="34" charset="0"/>
                <a:cs typeface="Arial" pitchFamily="34" charset="0"/>
              </a:rPr>
              <a:t>Gérard </a:t>
            </a:r>
            <a:r>
              <a:rPr kumimoji="0" lang="fr-FR" sz="900" b="1" i="0" u="none" strike="noStrike" cap="none" normalizeH="0" baseline="0" dirty="0" smtClean="0">
                <a:ln>
                  <a:noFill/>
                </a:ln>
                <a:solidFill>
                  <a:schemeClr val="tx1"/>
                </a:solidFill>
                <a:effectLst/>
                <a:latin typeface="Calibri" pitchFamily="34" charset="0"/>
                <a:cs typeface="Arial" pitchFamily="34" charset="0"/>
              </a:rPr>
              <a:t>HOLDER</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1028" name="Connecteur droit avec flèche 6"/>
          <p:cNvCxnSpPr>
            <a:cxnSpLocks noChangeShapeType="1"/>
          </p:cNvCxnSpPr>
          <p:nvPr/>
        </p:nvCxnSpPr>
        <p:spPr bwMode="auto">
          <a:xfrm flipV="1">
            <a:off x="2346325" y="1301750"/>
            <a:ext cx="5773738" cy="44450"/>
          </a:xfrm>
          <a:prstGeom prst="straightConnector1">
            <a:avLst/>
          </a:prstGeom>
          <a:noFill/>
          <a:ln w="9525">
            <a:solidFill>
              <a:srgbClr val="0070C0"/>
            </a:solidFill>
            <a:round/>
            <a:headEnd/>
            <a:tailEnd/>
          </a:ln>
        </p:spPr>
      </p:cxnSp>
      <p:sp>
        <p:nvSpPr>
          <p:cNvPr id="1029" name="Zone de texte 191"/>
          <p:cNvSpPr txBox="1">
            <a:spLocks noChangeArrowheads="1"/>
          </p:cNvSpPr>
          <p:nvPr/>
        </p:nvSpPr>
        <p:spPr bwMode="auto">
          <a:xfrm>
            <a:off x="434975" y="1397000"/>
            <a:ext cx="8709025" cy="677108"/>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dirty="0" smtClean="0">
                <a:ln>
                  <a:noFill/>
                </a:ln>
                <a:solidFill>
                  <a:schemeClr val="accent3">
                    <a:lumMod val="50000"/>
                  </a:schemeClr>
                </a:solidFill>
                <a:effectLst/>
                <a:latin typeface="Stencil" pitchFamily="82" charset="0"/>
                <a:cs typeface="Arial" pitchFamily="34" charset="0"/>
              </a:rPr>
              <a:t>Entretiens personnalises d’orientation</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smtClean="0">
                <a:ln>
                  <a:noFill/>
                </a:ln>
                <a:solidFill>
                  <a:schemeClr val="accent3">
                    <a:lumMod val="50000"/>
                  </a:schemeClr>
                </a:solidFill>
                <a:effectLst/>
                <a:latin typeface="Stencil" pitchFamily="82" charset="0"/>
                <a:cs typeface="Arial" pitchFamily="34" charset="0"/>
              </a:rPr>
              <a:t>(MERCREDI 29 mars 2023)</a:t>
            </a:r>
            <a:endParaRPr kumimoji="0" lang="fr-FR" sz="1800" b="0" i="0" u="none" strike="noStrike" cap="none" normalizeH="0" baseline="0" dirty="0" smtClean="0">
              <a:ln>
                <a:noFill/>
              </a:ln>
              <a:solidFill>
                <a:schemeClr val="accent3">
                  <a:lumMod val="50000"/>
                </a:schemeClr>
              </a:solidFill>
              <a:effectLst/>
              <a:latin typeface="Arial" pitchFamily="34" charset="0"/>
              <a:cs typeface="Arial" pitchFamily="34" charset="0"/>
            </a:endParaRPr>
          </a:p>
        </p:txBody>
      </p:sp>
      <p:cxnSp>
        <p:nvCxnSpPr>
          <p:cNvPr id="1030" name="Connecteur droit avec flèche 2"/>
          <p:cNvCxnSpPr>
            <a:cxnSpLocks noChangeShapeType="1"/>
          </p:cNvCxnSpPr>
          <p:nvPr/>
        </p:nvCxnSpPr>
        <p:spPr bwMode="auto">
          <a:xfrm flipV="1">
            <a:off x="2309813" y="2089150"/>
            <a:ext cx="5773737" cy="44450"/>
          </a:xfrm>
          <a:prstGeom prst="straightConnector1">
            <a:avLst/>
          </a:prstGeom>
          <a:noFill/>
          <a:ln w="9525">
            <a:solidFill>
              <a:srgbClr val="0070C0"/>
            </a:solidFill>
            <a:round/>
            <a:headEnd/>
            <a:tailEnd/>
          </a:ln>
        </p:spPr>
      </p:cxnSp>
      <p:sp>
        <p:nvSpPr>
          <p:cNvPr id="14" name="ZoneTexte 13"/>
          <p:cNvSpPr txBox="1"/>
          <p:nvPr/>
        </p:nvSpPr>
        <p:spPr>
          <a:xfrm>
            <a:off x="2357422" y="2285992"/>
            <a:ext cx="6572296" cy="584775"/>
          </a:xfrm>
          <a:prstGeom prst="rect">
            <a:avLst/>
          </a:prstGeom>
          <a:noFill/>
        </p:spPr>
        <p:txBody>
          <a:bodyPr wrap="square" rtlCol="0">
            <a:spAutoFit/>
          </a:bodyPr>
          <a:lstStyle/>
          <a:p>
            <a:r>
              <a:rPr lang="fr-FR" sz="3200" dirty="0" smtClean="0">
                <a:latin typeface="Britannic Bold" pitchFamily="34" charset="0"/>
              </a:rPr>
              <a:t># </a:t>
            </a:r>
            <a:r>
              <a:rPr lang="fr-FR" sz="3200" dirty="0" smtClean="0">
                <a:solidFill>
                  <a:schemeClr val="bg1">
                    <a:lumMod val="65000"/>
                  </a:schemeClr>
                </a:solidFill>
                <a:latin typeface="Britannic Bold" pitchFamily="34" charset="0"/>
              </a:rPr>
              <a:t>Qui, Que, </a:t>
            </a:r>
            <a:r>
              <a:rPr lang="fr-FR" sz="3200" dirty="0" smtClean="0">
                <a:solidFill>
                  <a:schemeClr val="bg1">
                    <a:lumMod val="75000"/>
                  </a:schemeClr>
                </a:solidFill>
                <a:latin typeface="Britannic Bold" pitchFamily="34" charset="0"/>
              </a:rPr>
              <a:t>Quoi, </a:t>
            </a:r>
            <a:r>
              <a:rPr lang="fr-FR" sz="3200" dirty="0" smtClean="0">
                <a:latin typeface="Britannic Bold" pitchFamily="34" charset="0"/>
              </a:rPr>
              <a:t>Où,</a:t>
            </a:r>
            <a:r>
              <a:rPr lang="fr-FR" sz="3200" dirty="0" smtClean="0">
                <a:solidFill>
                  <a:schemeClr val="bg1">
                    <a:lumMod val="75000"/>
                  </a:schemeClr>
                </a:solidFill>
                <a:latin typeface="Britannic Bold" pitchFamily="34" charset="0"/>
              </a:rPr>
              <a:t> Comment</a:t>
            </a:r>
            <a:r>
              <a:rPr lang="fr-FR" sz="3200" dirty="0" smtClean="0">
                <a:latin typeface="Britannic Bold" pitchFamily="34" charset="0"/>
              </a:rPr>
              <a:t> ?</a:t>
            </a:r>
            <a:endParaRPr lang="fr-FR" sz="3200" dirty="0">
              <a:latin typeface="Britannic Bold" pitchFamily="34" charset="0"/>
            </a:endParaRPr>
          </a:p>
        </p:txBody>
      </p:sp>
      <p:sp>
        <p:nvSpPr>
          <p:cNvPr id="13" name="ZoneTexte 12"/>
          <p:cNvSpPr txBox="1"/>
          <p:nvPr/>
        </p:nvSpPr>
        <p:spPr>
          <a:xfrm>
            <a:off x="142844" y="2500306"/>
            <a:ext cx="2357454" cy="3139321"/>
          </a:xfrm>
          <a:prstGeom prst="rect">
            <a:avLst/>
          </a:prstGeom>
          <a:noFill/>
        </p:spPr>
        <p:txBody>
          <a:bodyPr wrap="square" rtlCol="0">
            <a:spAutoFit/>
          </a:bodyPr>
          <a:lstStyle/>
          <a:p>
            <a:pPr marL="342900" indent="-342900">
              <a:buAutoNum type="arabicPeriod"/>
            </a:pPr>
            <a:r>
              <a:rPr lang="fr-FR" dirty="0" smtClean="0">
                <a:solidFill>
                  <a:schemeClr val="bg1">
                    <a:lumMod val="85000"/>
                  </a:schemeClr>
                </a:solidFill>
              </a:rPr>
              <a:t>Calendrier</a:t>
            </a:r>
          </a:p>
          <a:p>
            <a:pPr marL="342900" indent="-342900">
              <a:buAutoNum type="arabicPeriod"/>
            </a:pPr>
            <a:endParaRPr lang="fr-FR" dirty="0" smtClean="0">
              <a:solidFill>
                <a:schemeClr val="accent1">
                  <a:lumMod val="60000"/>
                  <a:lumOff val="40000"/>
                </a:schemeClr>
              </a:solidFill>
            </a:endParaRPr>
          </a:p>
          <a:p>
            <a:pPr marL="342900" indent="-342900">
              <a:buAutoNum type="arabicPeriod"/>
            </a:pPr>
            <a:r>
              <a:rPr lang="fr-FR" dirty="0" smtClean="0">
                <a:solidFill>
                  <a:schemeClr val="bg1">
                    <a:lumMod val="85000"/>
                  </a:schemeClr>
                </a:solidFill>
              </a:rPr>
              <a:t>Seconde générale et technologique</a:t>
            </a:r>
          </a:p>
          <a:p>
            <a:pPr marL="342900" indent="-342900">
              <a:buAutoNum type="arabicPeriod"/>
            </a:pPr>
            <a:endParaRPr lang="fr-FR" dirty="0" smtClean="0">
              <a:solidFill>
                <a:schemeClr val="bg1">
                  <a:lumMod val="85000"/>
                </a:schemeClr>
              </a:solidFill>
            </a:endParaRPr>
          </a:p>
          <a:p>
            <a:pPr marL="342900" indent="-342900">
              <a:buAutoNum type="arabicPeriod"/>
            </a:pPr>
            <a:r>
              <a:rPr lang="fr-FR" dirty="0" smtClean="0">
                <a:solidFill>
                  <a:srgbClr val="0070C0"/>
                </a:solidFill>
              </a:rPr>
              <a:t>Seconde professionnelle</a:t>
            </a:r>
          </a:p>
          <a:p>
            <a:pPr marL="342900" indent="-342900">
              <a:buAutoNum type="arabicPeriod"/>
            </a:pPr>
            <a:endParaRPr lang="fr-FR" dirty="0" smtClean="0">
              <a:solidFill>
                <a:schemeClr val="bg1">
                  <a:lumMod val="85000"/>
                </a:schemeClr>
              </a:solidFill>
            </a:endParaRPr>
          </a:p>
          <a:p>
            <a:pPr marL="342900" indent="-342900">
              <a:buAutoNum type="arabicPeriod"/>
            </a:pPr>
            <a:r>
              <a:rPr lang="fr-FR" dirty="0" smtClean="0">
                <a:solidFill>
                  <a:schemeClr val="bg1">
                    <a:lumMod val="85000"/>
                  </a:schemeClr>
                </a:solidFill>
              </a:rPr>
              <a:t>1</a:t>
            </a:r>
            <a:r>
              <a:rPr lang="fr-FR" baseline="30000" dirty="0" smtClean="0">
                <a:solidFill>
                  <a:schemeClr val="bg1">
                    <a:lumMod val="85000"/>
                  </a:schemeClr>
                </a:solidFill>
              </a:rPr>
              <a:t>ère</a:t>
            </a:r>
            <a:r>
              <a:rPr lang="fr-FR" dirty="0" smtClean="0">
                <a:solidFill>
                  <a:schemeClr val="bg1">
                    <a:lumMod val="85000"/>
                  </a:schemeClr>
                </a:solidFill>
              </a:rPr>
              <a:t> année de CAP</a:t>
            </a:r>
          </a:p>
          <a:p>
            <a:pPr marL="342900" indent="-342900">
              <a:buAutoNum type="arabicPeriod"/>
            </a:pPr>
            <a:endParaRPr lang="fr-FR" dirty="0" smtClean="0">
              <a:solidFill>
                <a:schemeClr val="bg1">
                  <a:lumMod val="85000"/>
                </a:schemeClr>
              </a:solidFill>
            </a:endParaRPr>
          </a:p>
          <a:p>
            <a:pPr marL="342900" indent="-342900">
              <a:buAutoNum type="arabicPeriod"/>
            </a:pPr>
            <a:r>
              <a:rPr lang="fr-FR" dirty="0" smtClean="0">
                <a:solidFill>
                  <a:schemeClr val="bg1">
                    <a:lumMod val="85000"/>
                  </a:schemeClr>
                </a:solidFill>
              </a:rPr>
              <a:t>Autres voies</a:t>
            </a:r>
            <a:endParaRPr lang="fr-FR" dirty="0">
              <a:solidFill>
                <a:schemeClr val="bg1">
                  <a:lumMod val="85000"/>
                </a:schemeClr>
              </a:solidFill>
            </a:endParaRPr>
          </a:p>
        </p:txBody>
      </p:sp>
      <p:sp>
        <p:nvSpPr>
          <p:cNvPr id="15" name="ZoneTexte 14"/>
          <p:cNvSpPr txBox="1"/>
          <p:nvPr/>
        </p:nvSpPr>
        <p:spPr>
          <a:xfrm>
            <a:off x="2286016" y="3225131"/>
            <a:ext cx="6715140" cy="2492990"/>
          </a:xfrm>
          <a:prstGeom prst="rect">
            <a:avLst/>
          </a:prstGeom>
          <a:noFill/>
        </p:spPr>
        <p:txBody>
          <a:bodyPr wrap="square" rtlCol="0">
            <a:spAutoFit/>
          </a:bodyPr>
          <a:lstStyle/>
          <a:p>
            <a:r>
              <a:rPr lang="fr-FR" dirty="0" smtClean="0"/>
              <a:t>Quelques exemples, en vidéo :</a:t>
            </a:r>
          </a:p>
          <a:p>
            <a:endParaRPr lang="fr-FR" dirty="0" smtClean="0"/>
          </a:p>
          <a:p>
            <a:r>
              <a:rPr lang="fr-FR" dirty="0"/>
              <a:t> </a:t>
            </a:r>
            <a:r>
              <a:rPr lang="fr-FR" dirty="0" smtClean="0"/>
              <a:t>     </a:t>
            </a:r>
            <a:r>
              <a:rPr lang="fr-FR" sz="1400" dirty="0" smtClean="0"/>
              <a:t>*</a:t>
            </a:r>
            <a:r>
              <a:rPr lang="fr-FR" dirty="0" smtClean="0"/>
              <a:t> </a:t>
            </a:r>
            <a:r>
              <a:rPr lang="fr-FR" sz="1400" dirty="0" smtClean="0">
                <a:hlinkClick r:id="rId6"/>
              </a:rPr>
              <a:t>Bac Pro Accompagnement soins et services la personne au lycée MELKIOR &amp; GARRE,</a:t>
            </a:r>
            <a:endParaRPr lang="fr-FR" sz="1400" dirty="0" smtClean="0"/>
          </a:p>
          <a:p>
            <a:endParaRPr lang="fr-FR" sz="1400" dirty="0" smtClean="0"/>
          </a:p>
          <a:p>
            <a:r>
              <a:rPr lang="fr-FR" sz="1400" dirty="0" smtClean="0"/>
              <a:t>       * </a:t>
            </a:r>
            <a:r>
              <a:rPr lang="fr-FR" sz="1400" b="1" dirty="0" smtClean="0">
                <a:hlinkClick r:id="rId7"/>
              </a:rPr>
              <a:t>Bac</a:t>
            </a:r>
            <a:r>
              <a:rPr lang="fr-FR" sz="1400" dirty="0" smtClean="0">
                <a:hlinkClick r:id="rId7"/>
              </a:rPr>
              <a:t> Pro Service de proximité et vie locale au lycée MELKIOR &amp; GARRE,</a:t>
            </a:r>
            <a:endParaRPr lang="fr-FR" sz="1400" dirty="0" smtClean="0"/>
          </a:p>
          <a:p>
            <a:endParaRPr lang="fr-FR" sz="1400" dirty="0" smtClean="0"/>
          </a:p>
          <a:p>
            <a:r>
              <a:rPr lang="fr-FR" sz="1400" dirty="0" smtClean="0"/>
              <a:t>       * </a:t>
            </a:r>
            <a:r>
              <a:rPr lang="fr-FR" sz="1400" dirty="0" smtClean="0">
                <a:hlinkClick r:id="rId8"/>
              </a:rPr>
              <a:t>Bac Pro Artisanat et métiers d'arts au lycée Balata de Matoury,</a:t>
            </a:r>
            <a:endParaRPr lang="fr-FR" sz="1400" dirty="0" smtClean="0"/>
          </a:p>
          <a:p>
            <a:endParaRPr lang="fr-FR" sz="1400" dirty="0" smtClean="0"/>
          </a:p>
          <a:p>
            <a:r>
              <a:rPr lang="fr-FR" sz="1400" dirty="0" smtClean="0"/>
              <a:t>       * </a:t>
            </a:r>
            <a:r>
              <a:rPr lang="fr-FR" sz="1400" dirty="0" smtClean="0">
                <a:hlinkClick r:id="rId9"/>
              </a:rPr>
              <a:t>Bac Pro Technicien Géomètre topographe au lycée Balata de Matoury,</a:t>
            </a:r>
            <a:endParaRPr lang="fr-FR" dirty="0" smtClean="0"/>
          </a:p>
          <a:p>
            <a:r>
              <a:rPr lang="fr-FR" dirty="0"/>
              <a:t> </a:t>
            </a:r>
            <a:r>
              <a:rPr lang="fr-FR" dirty="0" smtClean="0"/>
              <a:t>     </a:t>
            </a:r>
            <a:endParaRPr lang="fr-FR" sz="1400" i="1" dirty="0"/>
          </a:p>
        </p:txBody>
      </p:sp>
      <p:pic>
        <p:nvPicPr>
          <p:cNvPr id="2" name="Image 1"/>
          <p:cNvPicPr>
            <a:picLocks noChangeAspect="1"/>
          </p:cNvPicPr>
          <p:nvPr/>
        </p:nvPicPr>
        <p:blipFill>
          <a:blip r:embed="rId10"/>
          <a:stretch>
            <a:fillRect/>
          </a:stretch>
        </p:blipFill>
        <p:spPr>
          <a:xfrm>
            <a:off x="164993" y="169287"/>
            <a:ext cx="1908213" cy="1042506"/>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ode de la route : 5 règles à connaître sur les ronds-points"/>
          <p:cNvPicPr>
            <a:picLocks noChangeAspect="1" noChangeArrowheads="1"/>
          </p:cNvPicPr>
          <p:nvPr/>
        </p:nvPicPr>
        <p:blipFill>
          <a:blip r:embed="rId2">
            <a:duotone>
              <a:schemeClr val="bg2">
                <a:shade val="45000"/>
                <a:satMod val="135000"/>
              </a:schemeClr>
              <a:prstClr val="white"/>
            </a:duotone>
          </a:blip>
          <a:srcRect/>
          <a:stretch>
            <a:fillRect/>
          </a:stretch>
        </p:blipFill>
        <p:spPr bwMode="auto">
          <a:xfrm>
            <a:off x="2347938" y="2285992"/>
            <a:ext cx="6584410" cy="4286280"/>
          </a:xfrm>
          <a:prstGeom prst="rect">
            <a:avLst/>
          </a:prstGeom>
          <a:noFill/>
        </p:spPr>
      </p:pic>
      <p:pic>
        <p:nvPicPr>
          <p:cNvPr id="6" name="Image 5"/>
          <p:cNvPicPr/>
          <p:nvPr/>
        </p:nvPicPr>
        <p:blipFill>
          <a:blip r:embed="rId3">
            <a:extLst>
              <a:ext uri="{28A0092B-C50C-407E-A947-70E740481C1C}">
                <a14:useLocalDpi xmlns:a14="http://schemas.microsoft.com/office/drawing/2010/main" val="0"/>
              </a:ext>
            </a:extLst>
          </a:blip>
          <a:stretch>
            <a:fillRect/>
          </a:stretch>
        </p:blipFill>
        <p:spPr>
          <a:xfrm>
            <a:off x="4962538" y="142852"/>
            <a:ext cx="1466850" cy="971550"/>
          </a:xfrm>
          <a:prstGeom prst="rect">
            <a:avLst/>
          </a:prstGeom>
        </p:spPr>
      </p:pic>
      <p:pic>
        <p:nvPicPr>
          <p:cNvPr id="7" name="Image 6" descr="https://upload.wikimedia.org/wikipedia/fr/3/34/Guyane_(collectivit%C3%A9_territoriale)_logo_2015.png"/>
          <p:cNvPicPr/>
          <p:nvPr/>
        </p:nvPicPr>
        <p:blipFill>
          <a:blip r:embed="rId4" cstate="print"/>
          <a:srcRect/>
          <a:stretch>
            <a:fillRect/>
          </a:stretch>
        </p:blipFill>
        <p:spPr bwMode="auto">
          <a:xfrm>
            <a:off x="2690809" y="214290"/>
            <a:ext cx="1381125" cy="952500"/>
          </a:xfrm>
          <a:prstGeom prst="rect">
            <a:avLst/>
          </a:prstGeom>
          <a:noFill/>
          <a:ln w="9525">
            <a:noFill/>
            <a:miter lim="800000"/>
            <a:headEnd/>
            <a:tailEnd/>
          </a:ln>
        </p:spPr>
      </p:pic>
      <p:pic>
        <p:nvPicPr>
          <p:cNvPr id="8" name="Image 7"/>
          <p:cNvPicPr/>
          <p:nvPr/>
        </p:nvPicPr>
        <p:blipFill>
          <a:blip r:embed="rId5" cstate="print">
            <a:extLst>
              <a:ext uri="{28A0092B-C50C-407E-A947-70E740481C1C}">
                <a14:useLocalDpi xmlns:a14="http://schemas.microsoft.com/office/drawing/2010/main" val="0"/>
              </a:ext>
            </a:extLst>
          </a:blip>
          <a:stretch>
            <a:fillRect/>
          </a:stretch>
        </p:blipFill>
        <p:spPr>
          <a:xfrm>
            <a:off x="7358082" y="285728"/>
            <a:ext cx="1495425" cy="989965"/>
          </a:xfrm>
          <a:prstGeom prst="rect">
            <a:avLst/>
          </a:prstGeom>
        </p:spPr>
      </p:pic>
      <p:sp>
        <p:nvSpPr>
          <p:cNvPr id="1027" name="Zone de texte 307"/>
          <p:cNvSpPr txBox="1">
            <a:spLocks noChangeArrowheads="1"/>
          </p:cNvSpPr>
          <p:nvPr/>
        </p:nvSpPr>
        <p:spPr bwMode="auto">
          <a:xfrm>
            <a:off x="5000628" y="1049338"/>
            <a:ext cx="1430337"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900" b="1" i="0" u="none" strike="noStrike" cap="none" normalizeH="0" baseline="0" dirty="0" smtClean="0">
                <a:ln>
                  <a:noFill/>
                </a:ln>
                <a:solidFill>
                  <a:schemeClr val="tx1"/>
                </a:solidFill>
                <a:effectLst/>
                <a:latin typeface="Calibri" pitchFamily="34" charset="0"/>
                <a:cs typeface="Arial" pitchFamily="34" charset="0"/>
              </a:rPr>
              <a:t>Collège </a:t>
            </a:r>
            <a:r>
              <a:rPr kumimoji="0" lang="fr-FR" sz="900" b="1" i="0" u="none" strike="noStrike" cap="none" normalizeH="0" baseline="0" dirty="0" smtClean="0">
                <a:ln>
                  <a:noFill/>
                </a:ln>
                <a:solidFill>
                  <a:schemeClr val="tx1"/>
                </a:solidFill>
                <a:effectLst/>
                <a:latin typeface="Calibri" pitchFamily="34" charset="0"/>
                <a:cs typeface="Arial" pitchFamily="34" charset="0"/>
              </a:rPr>
              <a:t>Gérard </a:t>
            </a:r>
            <a:r>
              <a:rPr kumimoji="0" lang="fr-FR" sz="900" b="1" i="0" u="none" strike="noStrike" cap="none" normalizeH="0" baseline="0" dirty="0" smtClean="0">
                <a:ln>
                  <a:noFill/>
                </a:ln>
                <a:solidFill>
                  <a:schemeClr val="tx1"/>
                </a:solidFill>
                <a:effectLst/>
                <a:latin typeface="Calibri" pitchFamily="34" charset="0"/>
                <a:cs typeface="Arial" pitchFamily="34" charset="0"/>
              </a:rPr>
              <a:t>HOLDER</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1028" name="Connecteur droit avec flèche 6"/>
          <p:cNvCxnSpPr>
            <a:cxnSpLocks noChangeShapeType="1"/>
          </p:cNvCxnSpPr>
          <p:nvPr/>
        </p:nvCxnSpPr>
        <p:spPr bwMode="auto">
          <a:xfrm flipV="1">
            <a:off x="2346325" y="1301750"/>
            <a:ext cx="5773738" cy="44450"/>
          </a:xfrm>
          <a:prstGeom prst="straightConnector1">
            <a:avLst/>
          </a:prstGeom>
          <a:noFill/>
          <a:ln w="9525">
            <a:solidFill>
              <a:srgbClr val="0070C0"/>
            </a:solidFill>
            <a:round/>
            <a:headEnd/>
            <a:tailEnd/>
          </a:ln>
        </p:spPr>
      </p:cxnSp>
      <p:sp>
        <p:nvSpPr>
          <p:cNvPr id="1029" name="Zone de texte 191"/>
          <p:cNvSpPr txBox="1">
            <a:spLocks noChangeArrowheads="1"/>
          </p:cNvSpPr>
          <p:nvPr/>
        </p:nvSpPr>
        <p:spPr bwMode="auto">
          <a:xfrm>
            <a:off x="434975" y="1397000"/>
            <a:ext cx="8709025" cy="677108"/>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dirty="0" smtClean="0">
                <a:ln>
                  <a:noFill/>
                </a:ln>
                <a:solidFill>
                  <a:schemeClr val="accent3">
                    <a:lumMod val="50000"/>
                  </a:schemeClr>
                </a:solidFill>
                <a:effectLst/>
                <a:latin typeface="Stencil" pitchFamily="82" charset="0"/>
                <a:cs typeface="Arial" pitchFamily="34" charset="0"/>
              </a:rPr>
              <a:t>Entretiens personnalises d’orientation</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smtClean="0">
                <a:ln>
                  <a:noFill/>
                </a:ln>
                <a:solidFill>
                  <a:schemeClr val="accent3">
                    <a:lumMod val="50000"/>
                  </a:schemeClr>
                </a:solidFill>
                <a:effectLst/>
                <a:latin typeface="Stencil" pitchFamily="82" charset="0"/>
                <a:cs typeface="Arial" pitchFamily="34" charset="0"/>
              </a:rPr>
              <a:t>(MERCREDI 29 mars 2023)</a:t>
            </a:r>
            <a:endParaRPr kumimoji="0" lang="fr-FR" sz="1800" b="0" i="0" u="none" strike="noStrike" cap="none" normalizeH="0" baseline="0" dirty="0" smtClean="0">
              <a:ln>
                <a:noFill/>
              </a:ln>
              <a:solidFill>
                <a:schemeClr val="accent3">
                  <a:lumMod val="50000"/>
                </a:schemeClr>
              </a:solidFill>
              <a:effectLst/>
              <a:latin typeface="Arial" pitchFamily="34" charset="0"/>
              <a:cs typeface="Arial" pitchFamily="34" charset="0"/>
            </a:endParaRPr>
          </a:p>
        </p:txBody>
      </p:sp>
      <p:cxnSp>
        <p:nvCxnSpPr>
          <p:cNvPr id="1030" name="Connecteur droit avec flèche 2"/>
          <p:cNvCxnSpPr>
            <a:cxnSpLocks noChangeShapeType="1"/>
          </p:cNvCxnSpPr>
          <p:nvPr/>
        </p:nvCxnSpPr>
        <p:spPr bwMode="auto">
          <a:xfrm flipV="1">
            <a:off x="2309813" y="2089150"/>
            <a:ext cx="5773737" cy="44450"/>
          </a:xfrm>
          <a:prstGeom prst="straightConnector1">
            <a:avLst/>
          </a:prstGeom>
          <a:noFill/>
          <a:ln w="9525">
            <a:solidFill>
              <a:srgbClr val="0070C0"/>
            </a:solidFill>
            <a:round/>
            <a:headEnd/>
            <a:tailEnd/>
          </a:ln>
        </p:spPr>
      </p:cxnSp>
      <p:sp>
        <p:nvSpPr>
          <p:cNvPr id="14" name="ZoneTexte 13"/>
          <p:cNvSpPr txBox="1"/>
          <p:nvPr/>
        </p:nvSpPr>
        <p:spPr>
          <a:xfrm>
            <a:off x="2357422" y="2285992"/>
            <a:ext cx="6572296" cy="584775"/>
          </a:xfrm>
          <a:prstGeom prst="rect">
            <a:avLst/>
          </a:prstGeom>
          <a:noFill/>
        </p:spPr>
        <p:txBody>
          <a:bodyPr wrap="square" rtlCol="0">
            <a:spAutoFit/>
          </a:bodyPr>
          <a:lstStyle/>
          <a:p>
            <a:r>
              <a:rPr lang="fr-FR" sz="3200" dirty="0" smtClean="0">
                <a:latin typeface="Britannic Bold" pitchFamily="34" charset="0"/>
              </a:rPr>
              <a:t># </a:t>
            </a:r>
            <a:r>
              <a:rPr lang="fr-FR" sz="3200" dirty="0" smtClean="0">
                <a:solidFill>
                  <a:schemeClr val="bg1">
                    <a:lumMod val="65000"/>
                  </a:schemeClr>
                </a:solidFill>
                <a:latin typeface="Britannic Bold" pitchFamily="34" charset="0"/>
              </a:rPr>
              <a:t>Qui, Que, </a:t>
            </a:r>
            <a:r>
              <a:rPr lang="fr-FR" sz="3200" dirty="0" smtClean="0">
                <a:solidFill>
                  <a:schemeClr val="bg1">
                    <a:lumMod val="75000"/>
                  </a:schemeClr>
                </a:solidFill>
                <a:latin typeface="Britannic Bold" pitchFamily="34" charset="0"/>
              </a:rPr>
              <a:t>Quoi, Où, </a:t>
            </a:r>
            <a:r>
              <a:rPr lang="fr-FR" sz="3200" dirty="0" smtClean="0">
                <a:latin typeface="Britannic Bold" pitchFamily="34" charset="0"/>
              </a:rPr>
              <a:t>Comment ?</a:t>
            </a:r>
            <a:endParaRPr lang="fr-FR" sz="3200" dirty="0">
              <a:latin typeface="Britannic Bold" pitchFamily="34" charset="0"/>
            </a:endParaRPr>
          </a:p>
        </p:txBody>
      </p:sp>
      <p:sp>
        <p:nvSpPr>
          <p:cNvPr id="13" name="ZoneTexte 12"/>
          <p:cNvSpPr txBox="1"/>
          <p:nvPr/>
        </p:nvSpPr>
        <p:spPr>
          <a:xfrm>
            <a:off x="142844" y="2500306"/>
            <a:ext cx="2357454" cy="3139321"/>
          </a:xfrm>
          <a:prstGeom prst="rect">
            <a:avLst/>
          </a:prstGeom>
          <a:noFill/>
        </p:spPr>
        <p:txBody>
          <a:bodyPr wrap="square" rtlCol="0">
            <a:spAutoFit/>
          </a:bodyPr>
          <a:lstStyle/>
          <a:p>
            <a:pPr marL="342900" indent="-342900">
              <a:buAutoNum type="arabicPeriod"/>
            </a:pPr>
            <a:r>
              <a:rPr lang="fr-FR" dirty="0" smtClean="0">
                <a:solidFill>
                  <a:schemeClr val="bg1">
                    <a:lumMod val="85000"/>
                  </a:schemeClr>
                </a:solidFill>
              </a:rPr>
              <a:t>Calendrier</a:t>
            </a:r>
          </a:p>
          <a:p>
            <a:pPr marL="342900" indent="-342900">
              <a:buAutoNum type="arabicPeriod"/>
            </a:pPr>
            <a:endParaRPr lang="fr-FR" dirty="0" smtClean="0">
              <a:solidFill>
                <a:schemeClr val="accent1">
                  <a:lumMod val="60000"/>
                  <a:lumOff val="40000"/>
                </a:schemeClr>
              </a:solidFill>
            </a:endParaRPr>
          </a:p>
          <a:p>
            <a:pPr marL="342900" indent="-342900">
              <a:buAutoNum type="arabicPeriod"/>
            </a:pPr>
            <a:r>
              <a:rPr lang="fr-FR" dirty="0" smtClean="0">
                <a:solidFill>
                  <a:schemeClr val="bg1">
                    <a:lumMod val="85000"/>
                  </a:schemeClr>
                </a:solidFill>
              </a:rPr>
              <a:t>Seconde générale et technologique</a:t>
            </a:r>
          </a:p>
          <a:p>
            <a:pPr marL="342900" indent="-342900">
              <a:buAutoNum type="arabicPeriod"/>
            </a:pPr>
            <a:endParaRPr lang="fr-FR" dirty="0" smtClean="0">
              <a:solidFill>
                <a:schemeClr val="bg1">
                  <a:lumMod val="85000"/>
                </a:schemeClr>
              </a:solidFill>
            </a:endParaRPr>
          </a:p>
          <a:p>
            <a:pPr marL="342900" indent="-342900">
              <a:buAutoNum type="arabicPeriod"/>
            </a:pPr>
            <a:r>
              <a:rPr lang="fr-FR" dirty="0" smtClean="0">
                <a:solidFill>
                  <a:srgbClr val="0070C0"/>
                </a:solidFill>
              </a:rPr>
              <a:t>Seconde professionnelle</a:t>
            </a:r>
          </a:p>
          <a:p>
            <a:pPr marL="342900" indent="-342900">
              <a:buAutoNum type="arabicPeriod"/>
            </a:pPr>
            <a:endParaRPr lang="fr-FR" dirty="0" smtClean="0">
              <a:solidFill>
                <a:schemeClr val="bg1">
                  <a:lumMod val="85000"/>
                </a:schemeClr>
              </a:solidFill>
            </a:endParaRPr>
          </a:p>
          <a:p>
            <a:pPr marL="342900" indent="-342900">
              <a:buAutoNum type="arabicPeriod"/>
            </a:pPr>
            <a:r>
              <a:rPr lang="fr-FR" dirty="0" smtClean="0">
                <a:solidFill>
                  <a:schemeClr val="bg1">
                    <a:lumMod val="85000"/>
                  </a:schemeClr>
                </a:solidFill>
              </a:rPr>
              <a:t>1</a:t>
            </a:r>
            <a:r>
              <a:rPr lang="fr-FR" baseline="30000" dirty="0" smtClean="0">
                <a:solidFill>
                  <a:schemeClr val="bg1">
                    <a:lumMod val="85000"/>
                  </a:schemeClr>
                </a:solidFill>
              </a:rPr>
              <a:t>ère</a:t>
            </a:r>
            <a:r>
              <a:rPr lang="fr-FR" dirty="0" smtClean="0">
                <a:solidFill>
                  <a:schemeClr val="bg1">
                    <a:lumMod val="85000"/>
                  </a:schemeClr>
                </a:solidFill>
              </a:rPr>
              <a:t> année de CAP</a:t>
            </a:r>
          </a:p>
          <a:p>
            <a:pPr marL="342900" indent="-342900">
              <a:buAutoNum type="arabicPeriod"/>
            </a:pPr>
            <a:endParaRPr lang="fr-FR" dirty="0" smtClean="0">
              <a:solidFill>
                <a:schemeClr val="bg1">
                  <a:lumMod val="85000"/>
                </a:schemeClr>
              </a:solidFill>
            </a:endParaRPr>
          </a:p>
          <a:p>
            <a:pPr marL="342900" indent="-342900">
              <a:buAutoNum type="arabicPeriod"/>
            </a:pPr>
            <a:r>
              <a:rPr lang="fr-FR" dirty="0" smtClean="0">
                <a:solidFill>
                  <a:schemeClr val="bg1">
                    <a:lumMod val="85000"/>
                  </a:schemeClr>
                </a:solidFill>
              </a:rPr>
              <a:t>Autres voies</a:t>
            </a:r>
            <a:endParaRPr lang="fr-FR" dirty="0">
              <a:solidFill>
                <a:schemeClr val="bg1">
                  <a:lumMod val="85000"/>
                </a:schemeClr>
              </a:solidFill>
            </a:endParaRPr>
          </a:p>
        </p:txBody>
      </p:sp>
      <p:pic>
        <p:nvPicPr>
          <p:cNvPr id="28674" name="Picture 2" descr="Vers quelles filières du supérieur vont les bacs pro ? Avec quelle réussite ?">
            <a:hlinkClick r:id="rId6"/>
          </p:cNvPr>
          <p:cNvPicPr>
            <a:picLocks noChangeAspect="1" noChangeArrowheads="1"/>
          </p:cNvPicPr>
          <p:nvPr/>
        </p:nvPicPr>
        <p:blipFill>
          <a:blip r:embed="rId7"/>
          <a:srcRect/>
          <a:stretch>
            <a:fillRect/>
          </a:stretch>
        </p:blipFill>
        <p:spPr bwMode="auto">
          <a:xfrm>
            <a:off x="3786182" y="3643314"/>
            <a:ext cx="3623113" cy="2071702"/>
          </a:xfrm>
          <a:prstGeom prst="rect">
            <a:avLst/>
          </a:prstGeom>
          <a:noFill/>
        </p:spPr>
      </p:pic>
      <p:sp>
        <p:nvSpPr>
          <p:cNvPr id="15" name="ZoneTexte 14"/>
          <p:cNvSpPr txBox="1"/>
          <p:nvPr/>
        </p:nvSpPr>
        <p:spPr>
          <a:xfrm>
            <a:off x="2357422" y="5854503"/>
            <a:ext cx="6572296" cy="584775"/>
          </a:xfrm>
          <a:prstGeom prst="rect">
            <a:avLst/>
          </a:prstGeom>
          <a:noFill/>
        </p:spPr>
        <p:txBody>
          <a:bodyPr wrap="square" rtlCol="0">
            <a:spAutoFit/>
          </a:bodyPr>
          <a:lstStyle/>
          <a:p>
            <a:r>
              <a:rPr lang="fr-FR" sz="1600" i="1" dirty="0" smtClean="0"/>
              <a:t>&gt;&gt; Aller plus loin : </a:t>
            </a:r>
            <a:r>
              <a:rPr lang="fr-FR" sz="1600" i="1" dirty="0" smtClean="0">
                <a:hlinkClick r:id="rId8"/>
              </a:rPr>
              <a:t>https://www.onisep.fr/Choisir-mes-etudes/apres-le-bac/Que-faire-apres-le-bac/que-faire-apres-un-bac-professionnel</a:t>
            </a:r>
            <a:endParaRPr lang="fr-FR" sz="1600" i="1" dirty="0"/>
          </a:p>
        </p:txBody>
      </p:sp>
      <p:sp>
        <p:nvSpPr>
          <p:cNvPr id="16" name="Rectangle 15"/>
          <p:cNvSpPr/>
          <p:nvPr/>
        </p:nvSpPr>
        <p:spPr>
          <a:xfrm>
            <a:off x="2643174" y="3071810"/>
            <a:ext cx="6357966" cy="400110"/>
          </a:xfrm>
          <a:prstGeom prst="rect">
            <a:avLst/>
          </a:prstGeom>
        </p:spPr>
        <p:txBody>
          <a:bodyPr wrap="square">
            <a:spAutoFit/>
          </a:bodyPr>
          <a:lstStyle/>
          <a:p>
            <a:r>
              <a:rPr lang="fr-FR" sz="2000" dirty="0"/>
              <a:t>Bac pro : quelles sont vos chances de poursuite d'études ?</a:t>
            </a:r>
          </a:p>
        </p:txBody>
      </p:sp>
      <p:pic>
        <p:nvPicPr>
          <p:cNvPr id="2" name="Image 1"/>
          <p:cNvPicPr>
            <a:picLocks noChangeAspect="1"/>
          </p:cNvPicPr>
          <p:nvPr/>
        </p:nvPicPr>
        <p:blipFill>
          <a:blip r:embed="rId9"/>
          <a:stretch>
            <a:fillRect/>
          </a:stretch>
        </p:blipFill>
        <p:spPr>
          <a:xfrm>
            <a:off x="142844" y="169287"/>
            <a:ext cx="1908213" cy="1042506"/>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ode de la route : 5 règles à connaître sur les ronds-points"/>
          <p:cNvPicPr>
            <a:picLocks noChangeAspect="1" noChangeArrowheads="1"/>
          </p:cNvPicPr>
          <p:nvPr/>
        </p:nvPicPr>
        <p:blipFill>
          <a:blip r:embed="rId2">
            <a:duotone>
              <a:schemeClr val="bg2">
                <a:shade val="45000"/>
                <a:satMod val="135000"/>
              </a:schemeClr>
              <a:prstClr val="white"/>
            </a:duotone>
          </a:blip>
          <a:srcRect/>
          <a:stretch>
            <a:fillRect/>
          </a:stretch>
        </p:blipFill>
        <p:spPr bwMode="auto">
          <a:xfrm>
            <a:off x="2347938" y="2285992"/>
            <a:ext cx="6584410" cy="4286280"/>
          </a:xfrm>
          <a:prstGeom prst="rect">
            <a:avLst/>
          </a:prstGeom>
          <a:noFill/>
        </p:spPr>
      </p:pic>
      <p:pic>
        <p:nvPicPr>
          <p:cNvPr id="6" name="Image 5"/>
          <p:cNvPicPr/>
          <p:nvPr/>
        </p:nvPicPr>
        <p:blipFill>
          <a:blip r:embed="rId3">
            <a:extLst>
              <a:ext uri="{28A0092B-C50C-407E-A947-70E740481C1C}">
                <a14:useLocalDpi xmlns:a14="http://schemas.microsoft.com/office/drawing/2010/main" val="0"/>
              </a:ext>
            </a:extLst>
          </a:blip>
          <a:stretch>
            <a:fillRect/>
          </a:stretch>
        </p:blipFill>
        <p:spPr>
          <a:xfrm>
            <a:off x="4962538" y="142852"/>
            <a:ext cx="1466850" cy="971550"/>
          </a:xfrm>
          <a:prstGeom prst="rect">
            <a:avLst/>
          </a:prstGeom>
        </p:spPr>
      </p:pic>
      <p:pic>
        <p:nvPicPr>
          <p:cNvPr id="7" name="Image 6" descr="https://upload.wikimedia.org/wikipedia/fr/3/34/Guyane_(collectivit%C3%A9_territoriale)_logo_2015.png"/>
          <p:cNvPicPr/>
          <p:nvPr/>
        </p:nvPicPr>
        <p:blipFill>
          <a:blip r:embed="rId4" cstate="print"/>
          <a:srcRect/>
          <a:stretch>
            <a:fillRect/>
          </a:stretch>
        </p:blipFill>
        <p:spPr bwMode="auto">
          <a:xfrm>
            <a:off x="2690809" y="214290"/>
            <a:ext cx="1381125" cy="952500"/>
          </a:xfrm>
          <a:prstGeom prst="rect">
            <a:avLst/>
          </a:prstGeom>
          <a:noFill/>
          <a:ln w="9525">
            <a:noFill/>
            <a:miter lim="800000"/>
            <a:headEnd/>
            <a:tailEnd/>
          </a:ln>
        </p:spPr>
      </p:pic>
      <p:pic>
        <p:nvPicPr>
          <p:cNvPr id="8" name="Image 7"/>
          <p:cNvPicPr/>
          <p:nvPr/>
        </p:nvPicPr>
        <p:blipFill>
          <a:blip r:embed="rId5" cstate="print">
            <a:extLst>
              <a:ext uri="{28A0092B-C50C-407E-A947-70E740481C1C}">
                <a14:useLocalDpi xmlns:a14="http://schemas.microsoft.com/office/drawing/2010/main" val="0"/>
              </a:ext>
            </a:extLst>
          </a:blip>
          <a:stretch>
            <a:fillRect/>
          </a:stretch>
        </p:blipFill>
        <p:spPr>
          <a:xfrm>
            <a:off x="7358082" y="285728"/>
            <a:ext cx="1495425" cy="989965"/>
          </a:xfrm>
          <a:prstGeom prst="rect">
            <a:avLst/>
          </a:prstGeom>
        </p:spPr>
      </p:pic>
      <p:sp>
        <p:nvSpPr>
          <p:cNvPr id="1027" name="Zone de texte 307"/>
          <p:cNvSpPr txBox="1">
            <a:spLocks noChangeArrowheads="1"/>
          </p:cNvSpPr>
          <p:nvPr/>
        </p:nvSpPr>
        <p:spPr bwMode="auto">
          <a:xfrm>
            <a:off x="5000628" y="1049338"/>
            <a:ext cx="1430337"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900" b="1" i="0" u="none" strike="noStrike" cap="none" normalizeH="0" baseline="0" dirty="0" smtClean="0">
                <a:ln>
                  <a:noFill/>
                </a:ln>
                <a:solidFill>
                  <a:schemeClr val="tx1"/>
                </a:solidFill>
                <a:effectLst/>
                <a:latin typeface="Calibri" pitchFamily="34" charset="0"/>
                <a:cs typeface="Arial" pitchFamily="34" charset="0"/>
              </a:rPr>
              <a:t>Collège </a:t>
            </a:r>
            <a:r>
              <a:rPr kumimoji="0" lang="fr-FR" sz="900" b="1" i="0" u="none" strike="noStrike" cap="none" normalizeH="0" baseline="0" dirty="0" smtClean="0">
                <a:ln>
                  <a:noFill/>
                </a:ln>
                <a:solidFill>
                  <a:schemeClr val="tx1"/>
                </a:solidFill>
                <a:effectLst/>
                <a:latin typeface="Calibri" pitchFamily="34" charset="0"/>
                <a:cs typeface="Arial" pitchFamily="34" charset="0"/>
              </a:rPr>
              <a:t>Gérard </a:t>
            </a:r>
            <a:r>
              <a:rPr kumimoji="0" lang="fr-FR" sz="900" b="1" i="0" u="none" strike="noStrike" cap="none" normalizeH="0" baseline="0" dirty="0" smtClean="0">
                <a:ln>
                  <a:noFill/>
                </a:ln>
                <a:solidFill>
                  <a:schemeClr val="tx1"/>
                </a:solidFill>
                <a:effectLst/>
                <a:latin typeface="Calibri" pitchFamily="34" charset="0"/>
                <a:cs typeface="Arial" pitchFamily="34" charset="0"/>
              </a:rPr>
              <a:t>HOLDER</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1028" name="Connecteur droit avec flèche 6"/>
          <p:cNvCxnSpPr>
            <a:cxnSpLocks noChangeShapeType="1"/>
          </p:cNvCxnSpPr>
          <p:nvPr/>
        </p:nvCxnSpPr>
        <p:spPr bwMode="auto">
          <a:xfrm flipV="1">
            <a:off x="2346325" y="1301750"/>
            <a:ext cx="5773738" cy="44450"/>
          </a:xfrm>
          <a:prstGeom prst="straightConnector1">
            <a:avLst/>
          </a:prstGeom>
          <a:noFill/>
          <a:ln w="9525">
            <a:solidFill>
              <a:srgbClr val="0070C0"/>
            </a:solidFill>
            <a:round/>
            <a:headEnd/>
            <a:tailEnd/>
          </a:ln>
        </p:spPr>
      </p:cxnSp>
      <p:sp>
        <p:nvSpPr>
          <p:cNvPr id="1029" name="Zone de texte 191"/>
          <p:cNvSpPr txBox="1">
            <a:spLocks noChangeArrowheads="1"/>
          </p:cNvSpPr>
          <p:nvPr/>
        </p:nvSpPr>
        <p:spPr bwMode="auto">
          <a:xfrm>
            <a:off x="434975" y="1397000"/>
            <a:ext cx="8709025" cy="677108"/>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dirty="0" smtClean="0">
                <a:ln>
                  <a:noFill/>
                </a:ln>
                <a:solidFill>
                  <a:schemeClr val="accent3">
                    <a:lumMod val="50000"/>
                  </a:schemeClr>
                </a:solidFill>
                <a:effectLst/>
                <a:latin typeface="Stencil" pitchFamily="82" charset="0"/>
                <a:cs typeface="Arial" pitchFamily="34" charset="0"/>
              </a:rPr>
              <a:t>Entretiens personnalises d’orientation</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smtClean="0">
                <a:ln>
                  <a:noFill/>
                </a:ln>
                <a:solidFill>
                  <a:schemeClr val="accent3">
                    <a:lumMod val="50000"/>
                  </a:schemeClr>
                </a:solidFill>
                <a:effectLst/>
                <a:latin typeface="Stencil" pitchFamily="82" charset="0"/>
                <a:cs typeface="Arial" pitchFamily="34" charset="0"/>
              </a:rPr>
              <a:t>(MERCREDI 29 mars 2023)</a:t>
            </a:r>
            <a:endParaRPr kumimoji="0" lang="fr-FR" sz="1800" b="0" i="0" u="none" strike="noStrike" cap="none" normalizeH="0" baseline="0" dirty="0" smtClean="0">
              <a:ln>
                <a:noFill/>
              </a:ln>
              <a:solidFill>
                <a:schemeClr val="accent3">
                  <a:lumMod val="50000"/>
                </a:schemeClr>
              </a:solidFill>
              <a:effectLst/>
              <a:latin typeface="Arial" pitchFamily="34" charset="0"/>
              <a:cs typeface="Arial" pitchFamily="34" charset="0"/>
            </a:endParaRPr>
          </a:p>
        </p:txBody>
      </p:sp>
      <p:cxnSp>
        <p:nvCxnSpPr>
          <p:cNvPr id="1030" name="Connecteur droit avec flèche 2"/>
          <p:cNvCxnSpPr>
            <a:cxnSpLocks noChangeShapeType="1"/>
          </p:cNvCxnSpPr>
          <p:nvPr/>
        </p:nvCxnSpPr>
        <p:spPr bwMode="auto">
          <a:xfrm flipV="1">
            <a:off x="2309813" y="2089150"/>
            <a:ext cx="5773737" cy="44450"/>
          </a:xfrm>
          <a:prstGeom prst="straightConnector1">
            <a:avLst/>
          </a:prstGeom>
          <a:noFill/>
          <a:ln w="9525">
            <a:solidFill>
              <a:srgbClr val="0070C0"/>
            </a:solidFill>
            <a:round/>
            <a:headEnd/>
            <a:tailEnd/>
          </a:ln>
        </p:spPr>
      </p:cxnSp>
      <p:sp>
        <p:nvSpPr>
          <p:cNvPr id="14" name="ZoneTexte 13"/>
          <p:cNvSpPr txBox="1"/>
          <p:nvPr/>
        </p:nvSpPr>
        <p:spPr>
          <a:xfrm>
            <a:off x="2357422" y="2285992"/>
            <a:ext cx="6572296" cy="584775"/>
          </a:xfrm>
          <a:prstGeom prst="rect">
            <a:avLst/>
          </a:prstGeom>
          <a:noFill/>
        </p:spPr>
        <p:txBody>
          <a:bodyPr wrap="square" rtlCol="0">
            <a:spAutoFit/>
          </a:bodyPr>
          <a:lstStyle/>
          <a:p>
            <a:r>
              <a:rPr lang="fr-FR" sz="3200" dirty="0" smtClean="0">
                <a:latin typeface="Britannic Bold" pitchFamily="34" charset="0"/>
              </a:rPr>
              <a:t># Qui, Que, Quoi, Où, Comment ?</a:t>
            </a:r>
            <a:endParaRPr lang="fr-FR" sz="3200" dirty="0">
              <a:latin typeface="Britannic Bold" pitchFamily="34" charset="0"/>
            </a:endParaRPr>
          </a:p>
        </p:txBody>
      </p:sp>
      <p:sp>
        <p:nvSpPr>
          <p:cNvPr id="13" name="ZoneTexte 12"/>
          <p:cNvSpPr txBox="1"/>
          <p:nvPr/>
        </p:nvSpPr>
        <p:spPr>
          <a:xfrm>
            <a:off x="142844" y="2500306"/>
            <a:ext cx="2357454" cy="3139321"/>
          </a:xfrm>
          <a:prstGeom prst="rect">
            <a:avLst/>
          </a:prstGeom>
          <a:noFill/>
        </p:spPr>
        <p:txBody>
          <a:bodyPr wrap="square" rtlCol="0">
            <a:spAutoFit/>
          </a:bodyPr>
          <a:lstStyle/>
          <a:p>
            <a:pPr marL="342900" indent="-342900">
              <a:buAutoNum type="arabicPeriod"/>
            </a:pPr>
            <a:r>
              <a:rPr lang="fr-FR" dirty="0" smtClean="0">
                <a:solidFill>
                  <a:schemeClr val="bg1">
                    <a:lumMod val="85000"/>
                  </a:schemeClr>
                </a:solidFill>
              </a:rPr>
              <a:t>Calendrier</a:t>
            </a:r>
          </a:p>
          <a:p>
            <a:pPr marL="342900" indent="-342900">
              <a:buAutoNum type="arabicPeriod"/>
            </a:pPr>
            <a:endParaRPr lang="fr-FR" dirty="0" smtClean="0">
              <a:solidFill>
                <a:schemeClr val="accent1">
                  <a:lumMod val="60000"/>
                  <a:lumOff val="40000"/>
                </a:schemeClr>
              </a:solidFill>
            </a:endParaRPr>
          </a:p>
          <a:p>
            <a:pPr marL="342900" indent="-342900">
              <a:buAutoNum type="arabicPeriod"/>
            </a:pPr>
            <a:r>
              <a:rPr lang="fr-FR" dirty="0" smtClean="0">
                <a:solidFill>
                  <a:schemeClr val="bg1">
                    <a:lumMod val="85000"/>
                  </a:schemeClr>
                </a:solidFill>
              </a:rPr>
              <a:t>Seconde générale et technologique</a:t>
            </a:r>
          </a:p>
          <a:p>
            <a:pPr marL="342900" indent="-342900">
              <a:buAutoNum type="arabicPeriod"/>
            </a:pPr>
            <a:endParaRPr lang="fr-FR" dirty="0" smtClean="0">
              <a:solidFill>
                <a:schemeClr val="bg1">
                  <a:lumMod val="85000"/>
                </a:schemeClr>
              </a:solidFill>
            </a:endParaRPr>
          </a:p>
          <a:p>
            <a:pPr marL="342900" indent="-342900">
              <a:buAutoNum type="arabicPeriod"/>
            </a:pPr>
            <a:r>
              <a:rPr lang="fr-FR" dirty="0" smtClean="0">
                <a:solidFill>
                  <a:schemeClr val="bg1">
                    <a:lumMod val="85000"/>
                  </a:schemeClr>
                </a:solidFill>
              </a:rPr>
              <a:t>Seconde professionnelle</a:t>
            </a:r>
          </a:p>
          <a:p>
            <a:pPr marL="342900" indent="-342900">
              <a:buAutoNum type="arabicPeriod"/>
            </a:pPr>
            <a:endParaRPr lang="fr-FR" dirty="0" smtClean="0">
              <a:solidFill>
                <a:schemeClr val="bg1">
                  <a:lumMod val="85000"/>
                </a:schemeClr>
              </a:solidFill>
            </a:endParaRPr>
          </a:p>
          <a:p>
            <a:pPr marL="342900" indent="-342900">
              <a:buAutoNum type="arabicPeriod"/>
            </a:pPr>
            <a:r>
              <a:rPr lang="fr-FR" dirty="0" smtClean="0">
                <a:solidFill>
                  <a:srgbClr val="0070C0"/>
                </a:solidFill>
              </a:rPr>
              <a:t>1</a:t>
            </a:r>
            <a:r>
              <a:rPr lang="fr-FR" baseline="30000" dirty="0" smtClean="0">
                <a:solidFill>
                  <a:srgbClr val="0070C0"/>
                </a:solidFill>
              </a:rPr>
              <a:t>ère</a:t>
            </a:r>
            <a:r>
              <a:rPr lang="fr-FR" dirty="0" smtClean="0">
                <a:solidFill>
                  <a:srgbClr val="0070C0"/>
                </a:solidFill>
              </a:rPr>
              <a:t> année de CAP</a:t>
            </a:r>
          </a:p>
          <a:p>
            <a:pPr marL="342900" indent="-342900">
              <a:buAutoNum type="arabicPeriod"/>
            </a:pPr>
            <a:endParaRPr lang="fr-FR" dirty="0" smtClean="0">
              <a:solidFill>
                <a:schemeClr val="bg1">
                  <a:lumMod val="85000"/>
                </a:schemeClr>
              </a:solidFill>
            </a:endParaRPr>
          </a:p>
          <a:p>
            <a:pPr marL="342900" indent="-342900">
              <a:buAutoNum type="arabicPeriod"/>
            </a:pPr>
            <a:r>
              <a:rPr lang="fr-FR" dirty="0" smtClean="0">
                <a:solidFill>
                  <a:schemeClr val="bg1">
                    <a:lumMod val="85000"/>
                  </a:schemeClr>
                </a:solidFill>
              </a:rPr>
              <a:t>Autres voies</a:t>
            </a:r>
            <a:endParaRPr lang="fr-FR" dirty="0">
              <a:solidFill>
                <a:schemeClr val="bg1">
                  <a:lumMod val="85000"/>
                </a:schemeClr>
              </a:solidFill>
            </a:endParaRPr>
          </a:p>
        </p:txBody>
      </p:sp>
      <p:pic>
        <p:nvPicPr>
          <p:cNvPr id="3" name="Picture 3">
            <a:hlinkClick r:id="rId6"/>
          </p:cNvPr>
          <p:cNvPicPr>
            <a:picLocks noChangeAspect="1" noChangeArrowheads="1"/>
          </p:cNvPicPr>
          <p:nvPr/>
        </p:nvPicPr>
        <p:blipFill>
          <a:blip r:embed="rId7"/>
          <a:srcRect/>
          <a:stretch>
            <a:fillRect/>
          </a:stretch>
        </p:blipFill>
        <p:spPr bwMode="auto">
          <a:xfrm>
            <a:off x="2500326" y="3357562"/>
            <a:ext cx="6357954" cy="2342810"/>
          </a:xfrm>
          <a:prstGeom prst="rect">
            <a:avLst/>
          </a:prstGeom>
          <a:noFill/>
          <a:ln w="9525">
            <a:noFill/>
            <a:miter lim="800000"/>
            <a:headEnd/>
            <a:tailEnd/>
          </a:ln>
          <a:effectLst/>
        </p:spPr>
      </p:pic>
      <p:pic>
        <p:nvPicPr>
          <p:cNvPr id="2" name="Image 1"/>
          <p:cNvPicPr>
            <a:picLocks noChangeAspect="1"/>
          </p:cNvPicPr>
          <p:nvPr/>
        </p:nvPicPr>
        <p:blipFill>
          <a:blip r:embed="rId8"/>
          <a:stretch>
            <a:fillRect/>
          </a:stretch>
        </p:blipFill>
        <p:spPr>
          <a:xfrm>
            <a:off x="142844" y="173996"/>
            <a:ext cx="1908213" cy="1042506"/>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ode de la route : 5 règles à connaître sur les ronds-points"/>
          <p:cNvPicPr>
            <a:picLocks noChangeAspect="1" noChangeArrowheads="1"/>
          </p:cNvPicPr>
          <p:nvPr/>
        </p:nvPicPr>
        <p:blipFill>
          <a:blip r:embed="rId2">
            <a:duotone>
              <a:schemeClr val="bg2">
                <a:shade val="45000"/>
                <a:satMod val="135000"/>
              </a:schemeClr>
              <a:prstClr val="white"/>
            </a:duotone>
          </a:blip>
          <a:srcRect/>
          <a:stretch>
            <a:fillRect/>
          </a:stretch>
        </p:blipFill>
        <p:spPr bwMode="auto">
          <a:xfrm>
            <a:off x="2347938" y="2285992"/>
            <a:ext cx="6584410" cy="4286280"/>
          </a:xfrm>
          <a:prstGeom prst="rect">
            <a:avLst/>
          </a:prstGeom>
          <a:noFill/>
        </p:spPr>
      </p:pic>
      <p:pic>
        <p:nvPicPr>
          <p:cNvPr id="6" name="Image 5"/>
          <p:cNvPicPr/>
          <p:nvPr/>
        </p:nvPicPr>
        <p:blipFill>
          <a:blip r:embed="rId3">
            <a:extLst>
              <a:ext uri="{28A0092B-C50C-407E-A947-70E740481C1C}">
                <a14:useLocalDpi xmlns:a14="http://schemas.microsoft.com/office/drawing/2010/main" val="0"/>
              </a:ext>
            </a:extLst>
          </a:blip>
          <a:stretch>
            <a:fillRect/>
          </a:stretch>
        </p:blipFill>
        <p:spPr>
          <a:xfrm>
            <a:off x="4962538" y="142852"/>
            <a:ext cx="1466850" cy="971550"/>
          </a:xfrm>
          <a:prstGeom prst="rect">
            <a:avLst/>
          </a:prstGeom>
        </p:spPr>
      </p:pic>
      <p:pic>
        <p:nvPicPr>
          <p:cNvPr id="7" name="Image 6" descr="https://upload.wikimedia.org/wikipedia/fr/3/34/Guyane_(collectivit%C3%A9_territoriale)_logo_2015.png"/>
          <p:cNvPicPr/>
          <p:nvPr/>
        </p:nvPicPr>
        <p:blipFill>
          <a:blip r:embed="rId4" cstate="print"/>
          <a:srcRect/>
          <a:stretch>
            <a:fillRect/>
          </a:stretch>
        </p:blipFill>
        <p:spPr bwMode="auto">
          <a:xfrm>
            <a:off x="2690809" y="214290"/>
            <a:ext cx="1381125" cy="952500"/>
          </a:xfrm>
          <a:prstGeom prst="rect">
            <a:avLst/>
          </a:prstGeom>
          <a:noFill/>
          <a:ln w="9525">
            <a:noFill/>
            <a:miter lim="800000"/>
            <a:headEnd/>
            <a:tailEnd/>
          </a:ln>
        </p:spPr>
      </p:pic>
      <p:pic>
        <p:nvPicPr>
          <p:cNvPr id="8" name="Image 7"/>
          <p:cNvPicPr/>
          <p:nvPr/>
        </p:nvPicPr>
        <p:blipFill>
          <a:blip r:embed="rId5" cstate="print">
            <a:extLst>
              <a:ext uri="{28A0092B-C50C-407E-A947-70E740481C1C}">
                <a14:useLocalDpi xmlns:a14="http://schemas.microsoft.com/office/drawing/2010/main" val="0"/>
              </a:ext>
            </a:extLst>
          </a:blip>
          <a:stretch>
            <a:fillRect/>
          </a:stretch>
        </p:blipFill>
        <p:spPr>
          <a:xfrm>
            <a:off x="7358082" y="285728"/>
            <a:ext cx="1495425" cy="989965"/>
          </a:xfrm>
          <a:prstGeom prst="rect">
            <a:avLst/>
          </a:prstGeom>
        </p:spPr>
      </p:pic>
      <p:sp>
        <p:nvSpPr>
          <p:cNvPr id="1027" name="Zone de texte 307"/>
          <p:cNvSpPr txBox="1">
            <a:spLocks noChangeArrowheads="1"/>
          </p:cNvSpPr>
          <p:nvPr/>
        </p:nvSpPr>
        <p:spPr bwMode="auto">
          <a:xfrm>
            <a:off x="5000628" y="1049338"/>
            <a:ext cx="1430337"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900" b="1" i="0" u="none" strike="noStrike" cap="none" normalizeH="0" baseline="0" dirty="0" smtClean="0">
                <a:ln>
                  <a:noFill/>
                </a:ln>
                <a:solidFill>
                  <a:schemeClr val="tx1"/>
                </a:solidFill>
                <a:effectLst/>
                <a:latin typeface="Calibri" pitchFamily="34" charset="0"/>
                <a:cs typeface="Arial" pitchFamily="34" charset="0"/>
              </a:rPr>
              <a:t>Collège </a:t>
            </a:r>
            <a:r>
              <a:rPr kumimoji="0" lang="fr-FR" sz="900" b="1" i="0" u="none" strike="noStrike" cap="none" normalizeH="0" baseline="0" dirty="0" smtClean="0">
                <a:ln>
                  <a:noFill/>
                </a:ln>
                <a:solidFill>
                  <a:schemeClr val="tx1"/>
                </a:solidFill>
                <a:effectLst/>
                <a:latin typeface="Calibri" pitchFamily="34" charset="0"/>
                <a:cs typeface="Arial" pitchFamily="34" charset="0"/>
              </a:rPr>
              <a:t>Gérard </a:t>
            </a:r>
            <a:r>
              <a:rPr kumimoji="0" lang="fr-FR" sz="900" b="1" i="0" u="none" strike="noStrike" cap="none" normalizeH="0" baseline="0" dirty="0" smtClean="0">
                <a:ln>
                  <a:noFill/>
                </a:ln>
                <a:solidFill>
                  <a:schemeClr val="tx1"/>
                </a:solidFill>
                <a:effectLst/>
                <a:latin typeface="Calibri" pitchFamily="34" charset="0"/>
                <a:cs typeface="Arial" pitchFamily="34" charset="0"/>
              </a:rPr>
              <a:t>HOLDER</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1028" name="Connecteur droit avec flèche 6"/>
          <p:cNvCxnSpPr>
            <a:cxnSpLocks noChangeShapeType="1"/>
          </p:cNvCxnSpPr>
          <p:nvPr/>
        </p:nvCxnSpPr>
        <p:spPr bwMode="auto">
          <a:xfrm flipV="1">
            <a:off x="2346325" y="1301750"/>
            <a:ext cx="5773738" cy="44450"/>
          </a:xfrm>
          <a:prstGeom prst="straightConnector1">
            <a:avLst/>
          </a:prstGeom>
          <a:noFill/>
          <a:ln w="9525">
            <a:solidFill>
              <a:srgbClr val="0070C0"/>
            </a:solidFill>
            <a:round/>
            <a:headEnd/>
            <a:tailEnd/>
          </a:ln>
        </p:spPr>
      </p:cxnSp>
      <p:sp>
        <p:nvSpPr>
          <p:cNvPr id="1029" name="Zone de texte 191"/>
          <p:cNvSpPr txBox="1">
            <a:spLocks noChangeArrowheads="1"/>
          </p:cNvSpPr>
          <p:nvPr/>
        </p:nvSpPr>
        <p:spPr bwMode="auto">
          <a:xfrm>
            <a:off x="434975" y="1397000"/>
            <a:ext cx="8709025" cy="677108"/>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dirty="0" smtClean="0">
                <a:ln>
                  <a:noFill/>
                </a:ln>
                <a:solidFill>
                  <a:schemeClr val="accent3">
                    <a:lumMod val="50000"/>
                  </a:schemeClr>
                </a:solidFill>
                <a:effectLst/>
                <a:latin typeface="Stencil" pitchFamily="82" charset="0"/>
                <a:cs typeface="Arial" pitchFamily="34" charset="0"/>
              </a:rPr>
              <a:t>Entretiens personnalises d’orientation</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smtClean="0">
                <a:ln>
                  <a:noFill/>
                </a:ln>
                <a:solidFill>
                  <a:schemeClr val="accent3">
                    <a:lumMod val="50000"/>
                  </a:schemeClr>
                </a:solidFill>
                <a:effectLst/>
                <a:latin typeface="Stencil" pitchFamily="82" charset="0"/>
                <a:cs typeface="Arial" pitchFamily="34" charset="0"/>
              </a:rPr>
              <a:t>(MERCREDI 29 mars 2023)</a:t>
            </a:r>
            <a:endParaRPr kumimoji="0" lang="fr-FR" sz="1800" b="0" i="0" u="none" strike="noStrike" cap="none" normalizeH="0" baseline="0" dirty="0" smtClean="0">
              <a:ln>
                <a:noFill/>
              </a:ln>
              <a:solidFill>
                <a:schemeClr val="accent3">
                  <a:lumMod val="50000"/>
                </a:schemeClr>
              </a:solidFill>
              <a:effectLst/>
              <a:latin typeface="Arial" pitchFamily="34" charset="0"/>
              <a:cs typeface="Arial" pitchFamily="34" charset="0"/>
            </a:endParaRPr>
          </a:p>
        </p:txBody>
      </p:sp>
      <p:cxnSp>
        <p:nvCxnSpPr>
          <p:cNvPr id="1030" name="Connecteur droit avec flèche 2"/>
          <p:cNvCxnSpPr>
            <a:cxnSpLocks noChangeShapeType="1"/>
          </p:cNvCxnSpPr>
          <p:nvPr/>
        </p:nvCxnSpPr>
        <p:spPr bwMode="auto">
          <a:xfrm flipV="1">
            <a:off x="2309813" y="2089150"/>
            <a:ext cx="5773737" cy="44450"/>
          </a:xfrm>
          <a:prstGeom prst="straightConnector1">
            <a:avLst/>
          </a:prstGeom>
          <a:noFill/>
          <a:ln w="9525">
            <a:solidFill>
              <a:srgbClr val="0070C0"/>
            </a:solidFill>
            <a:round/>
            <a:headEnd/>
            <a:tailEnd/>
          </a:ln>
        </p:spPr>
      </p:cxnSp>
      <p:sp>
        <p:nvSpPr>
          <p:cNvPr id="14" name="ZoneTexte 13"/>
          <p:cNvSpPr txBox="1"/>
          <p:nvPr/>
        </p:nvSpPr>
        <p:spPr>
          <a:xfrm>
            <a:off x="2357422" y="2285992"/>
            <a:ext cx="6572296" cy="584775"/>
          </a:xfrm>
          <a:prstGeom prst="rect">
            <a:avLst/>
          </a:prstGeom>
          <a:noFill/>
        </p:spPr>
        <p:txBody>
          <a:bodyPr wrap="square" rtlCol="0">
            <a:spAutoFit/>
          </a:bodyPr>
          <a:lstStyle/>
          <a:p>
            <a:r>
              <a:rPr lang="fr-FR" sz="3200" dirty="0" smtClean="0">
                <a:latin typeface="Britannic Bold" pitchFamily="34" charset="0"/>
              </a:rPr>
              <a:t># Qui, Que, </a:t>
            </a:r>
            <a:r>
              <a:rPr lang="fr-FR" sz="3200" dirty="0" smtClean="0">
                <a:solidFill>
                  <a:schemeClr val="bg1">
                    <a:lumMod val="65000"/>
                  </a:schemeClr>
                </a:solidFill>
                <a:latin typeface="Britannic Bold" pitchFamily="34" charset="0"/>
              </a:rPr>
              <a:t>Quoi, Où, Comment </a:t>
            </a:r>
            <a:r>
              <a:rPr lang="fr-FR" sz="3200" dirty="0" smtClean="0">
                <a:latin typeface="Britannic Bold" pitchFamily="34" charset="0"/>
              </a:rPr>
              <a:t>?</a:t>
            </a:r>
            <a:endParaRPr lang="fr-FR" sz="3200" dirty="0">
              <a:latin typeface="Britannic Bold" pitchFamily="34" charset="0"/>
            </a:endParaRPr>
          </a:p>
        </p:txBody>
      </p:sp>
      <p:sp>
        <p:nvSpPr>
          <p:cNvPr id="13" name="ZoneTexte 12"/>
          <p:cNvSpPr txBox="1"/>
          <p:nvPr/>
        </p:nvSpPr>
        <p:spPr>
          <a:xfrm>
            <a:off x="142844" y="2500306"/>
            <a:ext cx="2357454" cy="3139321"/>
          </a:xfrm>
          <a:prstGeom prst="rect">
            <a:avLst/>
          </a:prstGeom>
          <a:noFill/>
        </p:spPr>
        <p:txBody>
          <a:bodyPr wrap="square" rtlCol="0">
            <a:spAutoFit/>
          </a:bodyPr>
          <a:lstStyle/>
          <a:p>
            <a:pPr marL="342900" indent="-342900">
              <a:buAutoNum type="arabicPeriod"/>
            </a:pPr>
            <a:r>
              <a:rPr lang="fr-FR" dirty="0" smtClean="0">
                <a:solidFill>
                  <a:schemeClr val="bg1">
                    <a:lumMod val="85000"/>
                  </a:schemeClr>
                </a:solidFill>
              </a:rPr>
              <a:t>Calendrier</a:t>
            </a:r>
          </a:p>
          <a:p>
            <a:pPr marL="342900" indent="-342900">
              <a:buAutoNum type="arabicPeriod"/>
            </a:pPr>
            <a:endParaRPr lang="fr-FR" dirty="0" smtClean="0">
              <a:solidFill>
                <a:schemeClr val="accent1">
                  <a:lumMod val="60000"/>
                  <a:lumOff val="40000"/>
                </a:schemeClr>
              </a:solidFill>
            </a:endParaRPr>
          </a:p>
          <a:p>
            <a:pPr marL="342900" indent="-342900">
              <a:buAutoNum type="arabicPeriod"/>
            </a:pPr>
            <a:r>
              <a:rPr lang="fr-FR" dirty="0" smtClean="0">
                <a:solidFill>
                  <a:schemeClr val="bg1">
                    <a:lumMod val="85000"/>
                  </a:schemeClr>
                </a:solidFill>
              </a:rPr>
              <a:t>Seconde générale et technologique</a:t>
            </a:r>
          </a:p>
          <a:p>
            <a:pPr marL="342900" indent="-342900">
              <a:buAutoNum type="arabicPeriod"/>
            </a:pPr>
            <a:endParaRPr lang="fr-FR" dirty="0" smtClean="0">
              <a:solidFill>
                <a:schemeClr val="bg1">
                  <a:lumMod val="85000"/>
                </a:schemeClr>
              </a:solidFill>
            </a:endParaRPr>
          </a:p>
          <a:p>
            <a:pPr marL="342900" indent="-342900">
              <a:buAutoNum type="arabicPeriod"/>
            </a:pPr>
            <a:r>
              <a:rPr lang="fr-FR" dirty="0" smtClean="0">
                <a:solidFill>
                  <a:schemeClr val="bg1">
                    <a:lumMod val="85000"/>
                  </a:schemeClr>
                </a:solidFill>
              </a:rPr>
              <a:t>Seconde professionnelle</a:t>
            </a:r>
          </a:p>
          <a:p>
            <a:pPr marL="342900" indent="-342900">
              <a:buAutoNum type="arabicPeriod"/>
            </a:pPr>
            <a:endParaRPr lang="fr-FR" dirty="0" smtClean="0">
              <a:solidFill>
                <a:schemeClr val="bg1">
                  <a:lumMod val="85000"/>
                </a:schemeClr>
              </a:solidFill>
            </a:endParaRPr>
          </a:p>
          <a:p>
            <a:pPr marL="342900" indent="-342900">
              <a:buAutoNum type="arabicPeriod"/>
            </a:pPr>
            <a:r>
              <a:rPr lang="fr-FR" dirty="0" smtClean="0">
                <a:solidFill>
                  <a:srgbClr val="0070C0"/>
                </a:solidFill>
              </a:rPr>
              <a:t>1</a:t>
            </a:r>
            <a:r>
              <a:rPr lang="fr-FR" baseline="30000" dirty="0" smtClean="0">
                <a:solidFill>
                  <a:srgbClr val="0070C0"/>
                </a:solidFill>
              </a:rPr>
              <a:t>ère</a:t>
            </a:r>
            <a:r>
              <a:rPr lang="fr-FR" dirty="0" smtClean="0">
                <a:solidFill>
                  <a:srgbClr val="0070C0"/>
                </a:solidFill>
              </a:rPr>
              <a:t> année de CAP</a:t>
            </a:r>
          </a:p>
          <a:p>
            <a:pPr marL="342900" indent="-342900">
              <a:buAutoNum type="arabicPeriod"/>
            </a:pPr>
            <a:endParaRPr lang="fr-FR" dirty="0" smtClean="0">
              <a:solidFill>
                <a:schemeClr val="bg1">
                  <a:lumMod val="85000"/>
                </a:schemeClr>
              </a:solidFill>
            </a:endParaRPr>
          </a:p>
          <a:p>
            <a:pPr marL="342900" indent="-342900">
              <a:buAutoNum type="arabicPeriod"/>
            </a:pPr>
            <a:r>
              <a:rPr lang="fr-FR" dirty="0" smtClean="0">
                <a:solidFill>
                  <a:schemeClr val="bg1">
                    <a:lumMod val="85000"/>
                  </a:schemeClr>
                </a:solidFill>
              </a:rPr>
              <a:t>Autres voies</a:t>
            </a:r>
            <a:endParaRPr lang="fr-FR" dirty="0">
              <a:solidFill>
                <a:schemeClr val="bg1">
                  <a:lumMod val="85000"/>
                </a:schemeClr>
              </a:solidFill>
            </a:endParaRPr>
          </a:p>
        </p:txBody>
      </p:sp>
      <p:sp>
        <p:nvSpPr>
          <p:cNvPr id="15" name="ZoneTexte 14"/>
          <p:cNvSpPr txBox="1"/>
          <p:nvPr/>
        </p:nvSpPr>
        <p:spPr>
          <a:xfrm>
            <a:off x="2714612" y="3000372"/>
            <a:ext cx="6072230" cy="2862322"/>
          </a:xfrm>
          <a:prstGeom prst="rect">
            <a:avLst/>
          </a:prstGeom>
          <a:noFill/>
        </p:spPr>
        <p:txBody>
          <a:bodyPr wrap="square" rtlCol="0">
            <a:spAutoFit/>
          </a:bodyPr>
          <a:lstStyle/>
          <a:p>
            <a:r>
              <a:rPr lang="fr-FR" dirty="0" smtClean="0"/>
              <a:t>Le certificat d'aptitude professionnelle (CAP) donne une qualification d'ouvrier ou d'employé qualifié dans un métier déterminé. </a:t>
            </a:r>
          </a:p>
          <a:p>
            <a:r>
              <a:rPr lang="fr-FR" dirty="0" smtClean="0"/>
              <a:t>Il se prépare en deux ans, avec 12 à 14 semaines de formation en milieu professionnelle.</a:t>
            </a:r>
          </a:p>
          <a:p>
            <a:r>
              <a:rPr lang="fr-FR" dirty="0" smtClean="0"/>
              <a:t>Il existe environ 200 spécialités de CAP dans les secteurs industriels, commerciaux et des services…</a:t>
            </a:r>
          </a:p>
          <a:p>
            <a:endParaRPr lang="fr-FR" dirty="0" smtClean="0"/>
          </a:p>
          <a:p>
            <a:endParaRPr lang="fr-FR" dirty="0" smtClean="0"/>
          </a:p>
          <a:p>
            <a:pPr algn="ctr"/>
            <a:r>
              <a:rPr lang="fr-FR" b="1" dirty="0" smtClean="0"/>
              <a:t>&gt;&gt; </a:t>
            </a:r>
            <a:r>
              <a:rPr lang="fr-FR" b="1" dirty="0" smtClean="0">
                <a:hlinkClick r:id="rId6"/>
              </a:rPr>
              <a:t>Liste des CAP</a:t>
            </a:r>
            <a:endParaRPr lang="fr-FR" b="1" dirty="0"/>
          </a:p>
        </p:txBody>
      </p:sp>
      <p:pic>
        <p:nvPicPr>
          <p:cNvPr id="16" name="Image 15" descr="frame (2).png">
            <a:hlinkClick r:id="rId6"/>
          </p:cNvPr>
          <p:cNvPicPr>
            <a:picLocks noChangeAspect="1"/>
          </p:cNvPicPr>
          <p:nvPr/>
        </p:nvPicPr>
        <p:blipFill>
          <a:blip r:embed="rId7" cstate="print"/>
          <a:stretch>
            <a:fillRect/>
          </a:stretch>
        </p:blipFill>
        <p:spPr>
          <a:xfrm>
            <a:off x="6929454" y="4905147"/>
            <a:ext cx="1571636" cy="1810001"/>
          </a:xfrm>
          <a:prstGeom prst="rect">
            <a:avLst/>
          </a:prstGeom>
        </p:spPr>
      </p:pic>
      <p:pic>
        <p:nvPicPr>
          <p:cNvPr id="2" name="Image 1"/>
          <p:cNvPicPr>
            <a:picLocks noChangeAspect="1"/>
          </p:cNvPicPr>
          <p:nvPr/>
        </p:nvPicPr>
        <p:blipFill>
          <a:blip r:embed="rId8"/>
          <a:stretch>
            <a:fillRect/>
          </a:stretch>
        </p:blipFill>
        <p:spPr>
          <a:xfrm>
            <a:off x="251520" y="259457"/>
            <a:ext cx="1908213" cy="1042506"/>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ode de la route : 5 règles à connaître sur les ronds-points"/>
          <p:cNvPicPr>
            <a:picLocks noChangeAspect="1" noChangeArrowheads="1"/>
          </p:cNvPicPr>
          <p:nvPr/>
        </p:nvPicPr>
        <p:blipFill>
          <a:blip r:embed="rId2">
            <a:duotone>
              <a:schemeClr val="bg2">
                <a:shade val="45000"/>
                <a:satMod val="135000"/>
              </a:schemeClr>
              <a:prstClr val="white"/>
            </a:duotone>
          </a:blip>
          <a:srcRect/>
          <a:stretch>
            <a:fillRect/>
          </a:stretch>
        </p:blipFill>
        <p:spPr bwMode="auto">
          <a:xfrm>
            <a:off x="2347938" y="2285992"/>
            <a:ext cx="6584410" cy="4286280"/>
          </a:xfrm>
          <a:prstGeom prst="rect">
            <a:avLst/>
          </a:prstGeom>
          <a:noFill/>
        </p:spPr>
      </p:pic>
      <p:pic>
        <p:nvPicPr>
          <p:cNvPr id="6" name="Image 5"/>
          <p:cNvPicPr/>
          <p:nvPr/>
        </p:nvPicPr>
        <p:blipFill>
          <a:blip r:embed="rId3">
            <a:extLst>
              <a:ext uri="{28A0092B-C50C-407E-A947-70E740481C1C}">
                <a14:useLocalDpi xmlns:a14="http://schemas.microsoft.com/office/drawing/2010/main" val="0"/>
              </a:ext>
            </a:extLst>
          </a:blip>
          <a:stretch>
            <a:fillRect/>
          </a:stretch>
        </p:blipFill>
        <p:spPr>
          <a:xfrm>
            <a:off x="4962538" y="142852"/>
            <a:ext cx="1466850" cy="971550"/>
          </a:xfrm>
          <a:prstGeom prst="rect">
            <a:avLst/>
          </a:prstGeom>
        </p:spPr>
      </p:pic>
      <p:pic>
        <p:nvPicPr>
          <p:cNvPr id="7" name="Image 6" descr="https://upload.wikimedia.org/wikipedia/fr/3/34/Guyane_(collectivit%C3%A9_territoriale)_logo_2015.png"/>
          <p:cNvPicPr/>
          <p:nvPr/>
        </p:nvPicPr>
        <p:blipFill>
          <a:blip r:embed="rId4" cstate="print"/>
          <a:srcRect/>
          <a:stretch>
            <a:fillRect/>
          </a:stretch>
        </p:blipFill>
        <p:spPr bwMode="auto">
          <a:xfrm>
            <a:off x="2690809" y="214290"/>
            <a:ext cx="1381125" cy="952500"/>
          </a:xfrm>
          <a:prstGeom prst="rect">
            <a:avLst/>
          </a:prstGeom>
          <a:noFill/>
          <a:ln w="9525">
            <a:noFill/>
            <a:miter lim="800000"/>
            <a:headEnd/>
            <a:tailEnd/>
          </a:ln>
        </p:spPr>
      </p:pic>
      <p:pic>
        <p:nvPicPr>
          <p:cNvPr id="8" name="Image 7"/>
          <p:cNvPicPr/>
          <p:nvPr/>
        </p:nvPicPr>
        <p:blipFill>
          <a:blip r:embed="rId5" cstate="print">
            <a:extLst>
              <a:ext uri="{28A0092B-C50C-407E-A947-70E740481C1C}">
                <a14:useLocalDpi xmlns:a14="http://schemas.microsoft.com/office/drawing/2010/main" val="0"/>
              </a:ext>
            </a:extLst>
          </a:blip>
          <a:stretch>
            <a:fillRect/>
          </a:stretch>
        </p:blipFill>
        <p:spPr>
          <a:xfrm>
            <a:off x="7358082" y="285728"/>
            <a:ext cx="1495425" cy="989965"/>
          </a:xfrm>
          <a:prstGeom prst="rect">
            <a:avLst/>
          </a:prstGeom>
        </p:spPr>
      </p:pic>
      <p:sp>
        <p:nvSpPr>
          <p:cNvPr id="1027" name="Zone de texte 307"/>
          <p:cNvSpPr txBox="1">
            <a:spLocks noChangeArrowheads="1"/>
          </p:cNvSpPr>
          <p:nvPr/>
        </p:nvSpPr>
        <p:spPr bwMode="auto">
          <a:xfrm>
            <a:off x="5000628" y="1049338"/>
            <a:ext cx="1430337"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900" b="1" i="0" u="none" strike="noStrike" cap="none" normalizeH="0" baseline="0" dirty="0" smtClean="0">
                <a:ln>
                  <a:noFill/>
                </a:ln>
                <a:solidFill>
                  <a:schemeClr val="tx1"/>
                </a:solidFill>
                <a:effectLst/>
                <a:latin typeface="Calibri" pitchFamily="34" charset="0"/>
                <a:cs typeface="Arial" pitchFamily="34" charset="0"/>
              </a:rPr>
              <a:t>Collège </a:t>
            </a:r>
            <a:r>
              <a:rPr kumimoji="0" lang="fr-FR" sz="900" b="1" i="0" u="none" strike="noStrike" cap="none" normalizeH="0" baseline="0" dirty="0" smtClean="0">
                <a:ln>
                  <a:noFill/>
                </a:ln>
                <a:solidFill>
                  <a:schemeClr val="tx1"/>
                </a:solidFill>
                <a:effectLst/>
                <a:latin typeface="Calibri" pitchFamily="34" charset="0"/>
                <a:cs typeface="Arial" pitchFamily="34" charset="0"/>
              </a:rPr>
              <a:t>Gérard </a:t>
            </a:r>
            <a:r>
              <a:rPr kumimoji="0" lang="fr-FR" sz="900" b="1" i="0" u="none" strike="noStrike" cap="none" normalizeH="0" baseline="0" dirty="0" smtClean="0">
                <a:ln>
                  <a:noFill/>
                </a:ln>
                <a:solidFill>
                  <a:schemeClr val="tx1"/>
                </a:solidFill>
                <a:effectLst/>
                <a:latin typeface="Calibri" pitchFamily="34" charset="0"/>
                <a:cs typeface="Arial" pitchFamily="34" charset="0"/>
              </a:rPr>
              <a:t>HOLDER</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1028" name="Connecteur droit avec flèche 6"/>
          <p:cNvCxnSpPr>
            <a:cxnSpLocks noChangeShapeType="1"/>
          </p:cNvCxnSpPr>
          <p:nvPr/>
        </p:nvCxnSpPr>
        <p:spPr bwMode="auto">
          <a:xfrm flipV="1">
            <a:off x="2346325" y="1301750"/>
            <a:ext cx="5773738" cy="44450"/>
          </a:xfrm>
          <a:prstGeom prst="straightConnector1">
            <a:avLst/>
          </a:prstGeom>
          <a:noFill/>
          <a:ln w="9525">
            <a:solidFill>
              <a:srgbClr val="0070C0"/>
            </a:solidFill>
            <a:round/>
            <a:headEnd/>
            <a:tailEnd/>
          </a:ln>
        </p:spPr>
      </p:cxnSp>
      <p:sp>
        <p:nvSpPr>
          <p:cNvPr id="1029" name="Zone de texte 191"/>
          <p:cNvSpPr txBox="1">
            <a:spLocks noChangeArrowheads="1"/>
          </p:cNvSpPr>
          <p:nvPr/>
        </p:nvSpPr>
        <p:spPr bwMode="auto">
          <a:xfrm>
            <a:off x="434975" y="1397000"/>
            <a:ext cx="8709025" cy="677108"/>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dirty="0" smtClean="0">
                <a:ln>
                  <a:noFill/>
                </a:ln>
                <a:solidFill>
                  <a:schemeClr val="accent3">
                    <a:lumMod val="50000"/>
                  </a:schemeClr>
                </a:solidFill>
                <a:effectLst/>
                <a:latin typeface="Stencil" pitchFamily="82" charset="0"/>
                <a:cs typeface="Arial" pitchFamily="34" charset="0"/>
              </a:rPr>
              <a:t>Entretiens personnalises d’orientation</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smtClean="0">
                <a:ln>
                  <a:noFill/>
                </a:ln>
                <a:solidFill>
                  <a:schemeClr val="accent3">
                    <a:lumMod val="50000"/>
                  </a:schemeClr>
                </a:solidFill>
                <a:effectLst/>
                <a:latin typeface="Stencil" pitchFamily="82" charset="0"/>
                <a:cs typeface="Arial" pitchFamily="34" charset="0"/>
              </a:rPr>
              <a:t>(MERCREDI 29 mars 2023)</a:t>
            </a:r>
            <a:endParaRPr kumimoji="0" lang="fr-FR" sz="1800" b="0" i="0" u="none" strike="noStrike" cap="none" normalizeH="0" baseline="0" dirty="0" smtClean="0">
              <a:ln>
                <a:noFill/>
              </a:ln>
              <a:solidFill>
                <a:schemeClr val="accent3">
                  <a:lumMod val="50000"/>
                </a:schemeClr>
              </a:solidFill>
              <a:effectLst/>
              <a:latin typeface="Arial" pitchFamily="34" charset="0"/>
              <a:cs typeface="Arial" pitchFamily="34" charset="0"/>
            </a:endParaRPr>
          </a:p>
        </p:txBody>
      </p:sp>
      <p:cxnSp>
        <p:nvCxnSpPr>
          <p:cNvPr id="1030" name="Connecteur droit avec flèche 2"/>
          <p:cNvCxnSpPr>
            <a:cxnSpLocks noChangeShapeType="1"/>
          </p:cNvCxnSpPr>
          <p:nvPr/>
        </p:nvCxnSpPr>
        <p:spPr bwMode="auto">
          <a:xfrm flipV="1">
            <a:off x="2309813" y="2089150"/>
            <a:ext cx="5773737" cy="44450"/>
          </a:xfrm>
          <a:prstGeom prst="straightConnector1">
            <a:avLst/>
          </a:prstGeom>
          <a:noFill/>
          <a:ln w="9525">
            <a:solidFill>
              <a:srgbClr val="0070C0"/>
            </a:solidFill>
            <a:round/>
            <a:headEnd/>
            <a:tailEnd/>
          </a:ln>
        </p:spPr>
      </p:cxnSp>
      <p:sp>
        <p:nvSpPr>
          <p:cNvPr id="14" name="ZoneTexte 13"/>
          <p:cNvSpPr txBox="1"/>
          <p:nvPr/>
        </p:nvSpPr>
        <p:spPr>
          <a:xfrm>
            <a:off x="2357422" y="2285992"/>
            <a:ext cx="6572296" cy="584775"/>
          </a:xfrm>
          <a:prstGeom prst="rect">
            <a:avLst/>
          </a:prstGeom>
          <a:noFill/>
        </p:spPr>
        <p:txBody>
          <a:bodyPr wrap="square" rtlCol="0">
            <a:spAutoFit/>
          </a:bodyPr>
          <a:lstStyle/>
          <a:p>
            <a:r>
              <a:rPr lang="fr-FR" sz="3200" dirty="0" smtClean="0">
                <a:latin typeface="Britannic Bold" pitchFamily="34" charset="0"/>
              </a:rPr>
              <a:t># </a:t>
            </a:r>
            <a:r>
              <a:rPr lang="fr-FR" sz="3200" dirty="0" smtClean="0">
                <a:solidFill>
                  <a:schemeClr val="bg1">
                    <a:lumMod val="65000"/>
                  </a:schemeClr>
                </a:solidFill>
                <a:latin typeface="Britannic Bold" pitchFamily="34" charset="0"/>
              </a:rPr>
              <a:t>Qui, Que, </a:t>
            </a:r>
            <a:r>
              <a:rPr lang="fr-FR" sz="3200" dirty="0" smtClean="0">
                <a:latin typeface="Britannic Bold" pitchFamily="34" charset="0"/>
              </a:rPr>
              <a:t>Quoi, </a:t>
            </a:r>
            <a:r>
              <a:rPr lang="fr-FR" sz="3200" dirty="0" smtClean="0">
                <a:solidFill>
                  <a:schemeClr val="bg1">
                    <a:lumMod val="65000"/>
                  </a:schemeClr>
                </a:solidFill>
                <a:latin typeface="Britannic Bold" pitchFamily="34" charset="0"/>
              </a:rPr>
              <a:t>Où, Comment </a:t>
            </a:r>
            <a:r>
              <a:rPr lang="fr-FR" sz="3200" dirty="0" smtClean="0">
                <a:latin typeface="Britannic Bold" pitchFamily="34" charset="0"/>
              </a:rPr>
              <a:t>?</a:t>
            </a:r>
            <a:endParaRPr lang="fr-FR" sz="3200" dirty="0">
              <a:latin typeface="Britannic Bold" pitchFamily="34" charset="0"/>
            </a:endParaRPr>
          </a:p>
        </p:txBody>
      </p:sp>
      <p:sp>
        <p:nvSpPr>
          <p:cNvPr id="13" name="ZoneTexte 12"/>
          <p:cNvSpPr txBox="1"/>
          <p:nvPr/>
        </p:nvSpPr>
        <p:spPr>
          <a:xfrm>
            <a:off x="142844" y="2500306"/>
            <a:ext cx="2357454" cy="3139321"/>
          </a:xfrm>
          <a:prstGeom prst="rect">
            <a:avLst/>
          </a:prstGeom>
          <a:noFill/>
        </p:spPr>
        <p:txBody>
          <a:bodyPr wrap="square" rtlCol="0">
            <a:spAutoFit/>
          </a:bodyPr>
          <a:lstStyle/>
          <a:p>
            <a:pPr marL="342900" indent="-342900">
              <a:buAutoNum type="arabicPeriod"/>
            </a:pPr>
            <a:r>
              <a:rPr lang="fr-FR" dirty="0" smtClean="0">
                <a:solidFill>
                  <a:schemeClr val="bg1">
                    <a:lumMod val="85000"/>
                  </a:schemeClr>
                </a:solidFill>
              </a:rPr>
              <a:t>Calendrier</a:t>
            </a:r>
          </a:p>
          <a:p>
            <a:pPr marL="342900" indent="-342900">
              <a:buAutoNum type="arabicPeriod"/>
            </a:pPr>
            <a:endParaRPr lang="fr-FR" dirty="0" smtClean="0">
              <a:solidFill>
                <a:schemeClr val="accent1">
                  <a:lumMod val="60000"/>
                  <a:lumOff val="40000"/>
                </a:schemeClr>
              </a:solidFill>
            </a:endParaRPr>
          </a:p>
          <a:p>
            <a:pPr marL="342900" indent="-342900">
              <a:buAutoNum type="arabicPeriod"/>
            </a:pPr>
            <a:r>
              <a:rPr lang="fr-FR" dirty="0" smtClean="0">
                <a:solidFill>
                  <a:schemeClr val="bg1">
                    <a:lumMod val="85000"/>
                  </a:schemeClr>
                </a:solidFill>
              </a:rPr>
              <a:t>Seconde générale et technologique</a:t>
            </a:r>
          </a:p>
          <a:p>
            <a:pPr marL="342900" indent="-342900">
              <a:buAutoNum type="arabicPeriod"/>
            </a:pPr>
            <a:endParaRPr lang="fr-FR" dirty="0" smtClean="0">
              <a:solidFill>
                <a:schemeClr val="bg1">
                  <a:lumMod val="85000"/>
                </a:schemeClr>
              </a:solidFill>
            </a:endParaRPr>
          </a:p>
          <a:p>
            <a:pPr marL="342900" indent="-342900">
              <a:buAutoNum type="arabicPeriod"/>
            </a:pPr>
            <a:r>
              <a:rPr lang="fr-FR" dirty="0" smtClean="0">
                <a:solidFill>
                  <a:schemeClr val="bg1">
                    <a:lumMod val="85000"/>
                  </a:schemeClr>
                </a:solidFill>
              </a:rPr>
              <a:t>Seconde professionnelle</a:t>
            </a:r>
          </a:p>
          <a:p>
            <a:pPr marL="342900" indent="-342900">
              <a:buAutoNum type="arabicPeriod"/>
            </a:pPr>
            <a:endParaRPr lang="fr-FR" dirty="0" smtClean="0">
              <a:solidFill>
                <a:schemeClr val="bg1">
                  <a:lumMod val="85000"/>
                </a:schemeClr>
              </a:solidFill>
            </a:endParaRPr>
          </a:p>
          <a:p>
            <a:pPr marL="342900" indent="-342900">
              <a:buAutoNum type="arabicPeriod"/>
            </a:pPr>
            <a:r>
              <a:rPr lang="fr-FR" dirty="0" smtClean="0">
                <a:solidFill>
                  <a:srgbClr val="0070C0"/>
                </a:solidFill>
              </a:rPr>
              <a:t>1</a:t>
            </a:r>
            <a:r>
              <a:rPr lang="fr-FR" baseline="30000" dirty="0" smtClean="0">
                <a:solidFill>
                  <a:srgbClr val="0070C0"/>
                </a:solidFill>
              </a:rPr>
              <a:t>ère</a:t>
            </a:r>
            <a:r>
              <a:rPr lang="fr-FR" dirty="0" smtClean="0">
                <a:solidFill>
                  <a:srgbClr val="0070C0"/>
                </a:solidFill>
              </a:rPr>
              <a:t> année de CAP</a:t>
            </a:r>
          </a:p>
          <a:p>
            <a:pPr marL="342900" indent="-342900">
              <a:buAutoNum type="arabicPeriod"/>
            </a:pPr>
            <a:endParaRPr lang="fr-FR" dirty="0" smtClean="0">
              <a:solidFill>
                <a:schemeClr val="bg1">
                  <a:lumMod val="85000"/>
                </a:schemeClr>
              </a:solidFill>
            </a:endParaRPr>
          </a:p>
          <a:p>
            <a:pPr marL="342900" indent="-342900">
              <a:buAutoNum type="arabicPeriod"/>
            </a:pPr>
            <a:r>
              <a:rPr lang="fr-FR" dirty="0" smtClean="0">
                <a:solidFill>
                  <a:schemeClr val="bg1">
                    <a:lumMod val="85000"/>
                  </a:schemeClr>
                </a:solidFill>
              </a:rPr>
              <a:t>Autres voies</a:t>
            </a:r>
            <a:endParaRPr lang="fr-FR" dirty="0">
              <a:solidFill>
                <a:schemeClr val="bg1">
                  <a:lumMod val="85000"/>
                </a:schemeClr>
              </a:solidFill>
            </a:endParaRPr>
          </a:p>
        </p:txBody>
      </p:sp>
      <p:sp>
        <p:nvSpPr>
          <p:cNvPr id="15" name="Rectangle 14"/>
          <p:cNvSpPr/>
          <p:nvPr/>
        </p:nvSpPr>
        <p:spPr>
          <a:xfrm>
            <a:off x="2357422" y="5643578"/>
            <a:ext cx="6572296" cy="923330"/>
          </a:xfrm>
          <a:prstGeom prst="rect">
            <a:avLst/>
          </a:prstGeom>
        </p:spPr>
        <p:txBody>
          <a:bodyPr wrap="square">
            <a:spAutoFit/>
          </a:bodyPr>
          <a:lstStyle/>
          <a:p>
            <a:r>
              <a:rPr lang="fr-FR" i="1" dirty="0" smtClean="0"/>
              <a:t>Pour aller plus loin (ressources) : </a:t>
            </a:r>
            <a:r>
              <a:rPr lang="fr-FR" dirty="0" smtClean="0">
                <a:hlinkClick r:id="rId6"/>
              </a:rPr>
              <a:t>https://eduscol.education.fr/1923/le-certificat-d-aptitude-professionnelle-cap</a:t>
            </a:r>
            <a:endParaRPr lang="fr-FR" dirty="0"/>
          </a:p>
        </p:txBody>
      </p:sp>
      <p:pic>
        <p:nvPicPr>
          <p:cNvPr id="3076" name="Picture 4" descr="Orientation : stop aux préjugés sur la voie pro ! - Bayard Jeunesse">
            <a:hlinkClick r:id="rId6"/>
          </p:cNvPr>
          <p:cNvPicPr>
            <a:picLocks noChangeAspect="1" noChangeArrowheads="1"/>
          </p:cNvPicPr>
          <p:nvPr/>
        </p:nvPicPr>
        <p:blipFill>
          <a:blip r:embed="rId7"/>
          <a:srcRect/>
          <a:stretch>
            <a:fillRect/>
          </a:stretch>
        </p:blipFill>
        <p:spPr bwMode="auto">
          <a:xfrm>
            <a:off x="3143240" y="2931315"/>
            <a:ext cx="4857784" cy="2712263"/>
          </a:xfrm>
          <a:prstGeom prst="rect">
            <a:avLst/>
          </a:prstGeom>
          <a:noFill/>
        </p:spPr>
      </p:pic>
      <p:pic>
        <p:nvPicPr>
          <p:cNvPr id="2" name="Image 1"/>
          <p:cNvPicPr>
            <a:picLocks noChangeAspect="1"/>
          </p:cNvPicPr>
          <p:nvPr/>
        </p:nvPicPr>
        <p:blipFill>
          <a:blip r:embed="rId8"/>
          <a:stretch>
            <a:fillRect/>
          </a:stretch>
        </p:blipFill>
        <p:spPr>
          <a:xfrm>
            <a:off x="153306" y="169287"/>
            <a:ext cx="1908213" cy="1042506"/>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ode de la route : 5 règles à connaître sur les ronds-points"/>
          <p:cNvPicPr>
            <a:picLocks noChangeAspect="1" noChangeArrowheads="1"/>
          </p:cNvPicPr>
          <p:nvPr/>
        </p:nvPicPr>
        <p:blipFill>
          <a:blip r:embed="rId2">
            <a:duotone>
              <a:schemeClr val="bg2">
                <a:shade val="45000"/>
                <a:satMod val="135000"/>
              </a:schemeClr>
              <a:prstClr val="white"/>
            </a:duotone>
          </a:blip>
          <a:srcRect/>
          <a:stretch>
            <a:fillRect/>
          </a:stretch>
        </p:blipFill>
        <p:spPr bwMode="auto">
          <a:xfrm>
            <a:off x="2347938" y="2285992"/>
            <a:ext cx="6584410" cy="4286280"/>
          </a:xfrm>
          <a:prstGeom prst="rect">
            <a:avLst/>
          </a:prstGeom>
          <a:noFill/>
        </p:spPr>
      </p:pic>
      <p:pic>
        <p:nvPicPr>
          <p:cNvPr id="6" name="Image 5"/>
          <p:cNvPicPr/>
          <p:nvPr/>
        </p:nvPicPr>
        <p:blipFill>
          <a:blip r:embed="rId3">
            <a:extLst>
              <a:ext uri="{28A0092B-C50C-407E-A947-70E740481C1C}">
                <a14:useLocalDpi xmlns:a14="http://schemas.microsoft.com/office/drawing/2010/main" val="0"/>
              </a:ext>
            </a:extLst>
          </a:blip>
          <a:stretch>
            <a:fillRect/>
          </a:stretch>
        </p:blipFill>
        <p:spPr>
          <a:xfrm>
            <a:off x="4962538" y="142852"/>
            <a:ext cx="1466850" cy="971550"/>
          </a:xfrm>
          <a:prstGeom prst="rect">
            <a:avLst/>
          </a:prstGeom>
        </p:spPr>
      </p:pic>
      <p:pic>
        <p:nvPicPr>
          <p:cNvPr id="7" name="Image 6" descr="https://upload.wikimedia.org/wikipedia/fr/3/34/Guyane_(collectivit%C3%A9_territoriale)_logo_2015.png"/>
          <p:cNvPicPr/>
          <p:nvPr/>
        </p:nvPicPr>
        <p:blipFill>
          <a:blip r:embed="rId4" cstate="print"/>
          <a:srcRect/>
          <a:stretch>
            <a:fillRect/>
          </a:stretch>
        </p:blipFill>
        <p:spPr bwMode="auto">
          <a:xfrm>
            <a:off x="2690809" y="214290"/>
            <a:ext cx="1381125" cy="952500"/>
          </a:xfrm>
          <a:prstGeom prst="rect">
            <a:avLst/>
          </a:prstGeom>
          <a:noFill/>
          <a:ln w="9525">
            <a:noFill/>
            <a:miter lim="800000"/>
            <a:headEnd/>
            <a:tailEnd/>
          </a:ln>
        </p:spPr>
      </p:pic>
      <p:pic>
        <p:nvPicPr>
          <p:cNvPr id="8" name="Image 7"/>
          <p:cNvPicPr/>
          <p:nvPr/>
        </p:nvPicPr>
        <p:blipFill>
          <a:blip r:embed="rId5" cstate="print">
            <a:extLst>
              <a:ext uri="{28A0092B-C50C-407E-A947-70E740481C1C}">
                <a14:useLocalDpi xmlns:a14="http://schemas.microsoft.com/office/drawing/2010/main" val="0"/>
              </a:ext>
            </a:extLst>
          </a:blip>
          <a:stretch>
            <a:fillRect/>
          </a:stretch>
        </p:blipFill>
        <p:spPr>
          <a:xfrm>
            <a:off x="7358082" y="285728"/>
            <a:ext cx="1495425" cy="989965"/>
          </a:xfrm>
          <a:prstGeom prst="rect">
            <a:avLst/>
          </a:prstGeom>
        </p:spPr>
      </p:pic>
      <p:sp>
        <p:nvSpPr>
          <p:cNvPr id="1027" name="Zone de texte 307"/>
          <p:cNvSpPr txBox="1">
            <a:spLocks noChangeArrowheads="1"/>
          </p:cNvSpPr>
          <p:nvPr/>
        </p:nvSpPr>
        <p:spPr bwMode="auto">
          <a:xfrm>
            <a:off x="5000628" y="1049338"/>
            <a:ext cx="1430337"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900" b="1" i="0" u="none" strike="noStrike" cap="none" normalizeH="0" baseline="0" dirty="0" smtClean="0">
                <a:ln>
                  <a:noFill/>
                </a:ln>
                <a:solidFill>
                  <a:schemeClr val="tx1"/>
                </a:solidFill>
                <a:effectLst/>
                <a:latin typeface="Calibri" pitchFamily="34" charset="0"/>
                <a:cs typeface="Arial" pitchFamily="34" charset="0"/>
              </a:rPr>
              <a:t>Collège </a:t>
            </a:r>
            <a:r>
              <a:rPr kumimoji="0" lang="fr-FR" sz="900" b="1" i="0" u="none" strike="noStrike" cap="none" normalizeH="0" baseline="0" dirty="0" smtClean="0">
                <a:ln>
                  <a:noFill/>
                </a:ln>
                <a:solidFill>
                  <a:schemeClr val="tx1"/>
                </a:solidFill>
                <a:effectLst/>
                <a:latin typeface="Calibri" pitchFamily="34" charset="0"/>
                <a:cs typeface="Arial" pitchFamily="34" charset="0"/>
              </a:rPr>
              <a:t>Gérard </a:t>
            </a:r>
            <a:r>
              <a:rPr kumimoji="0" lang="fr-FR" sz="900" b="1" i="0" u="none" strike="noStrike" cap="none" normalizeH="0" baseline="0" dirty="0" smtClean="0">
                <a:ln>
                  <a:noFill/>
                </a:ln>
                <a:solidFill>
                  <a:schemeClr val="tx1"/>
                </a:solidFill>
                <a:effectLst/>
                <a:latin typeface="Calibri" pitchFamily="34" charset="0"/>
                <a:cs typeface="Arial" pitchFamily="34" charset="0"/>
              </a:rPr>
              <a:t>HOLDER</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1028" name="Connecteur droit avec flèche 6"/>
          <p:cNvCxnSpPr>
            <a:cxnSpLocks noChangeShapeType="1"/>
          </p:cNvCxnSpPr>
          <p:nvPr/>
        </p:nvCxnSpPr>
        <p:spPr bwMode="auto">
          <a:xfrm flipV="1">
            <a:off x="2346325" y="1301750"/>
            <a:ext cx="5773738" cy="44450"/>
          </a:xfrm>
          <a:prstGeom prst="straightConnector1">
            <a:avLst/>
          </a:prstGeom>
          <a:noFill/>
          <a:ln w="9525">
            <a:solidFill>
              <a:srgbClr val="0070C0"/>
            </a:solidFill>
            <a:round/>
            <a:headEnd/>
            <a:tailEnd/>
          </a:ln>
        </p:spPr>
      </p:cxnSp>
      <p:sp>
        <p:nvSpPr>
          <p:cNvPr id="1029" name="Zone de texte 191"/>
          <p:cNvSpPr txBox="1">
            <a:spLocks noChangeArrowheads="1"/>
          </p:cNvSpPr>
          <p:nvPr/>
        </p:nvSpPr>
        <p:spPr bwMode="auto">
          <a:xfrm>
            <a:off x="434975" y="1397000"/>
            <a:ext cx="8709025" cy="677108"/>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dirty="0" smtClean="0">
                <a:ln>
                  <a:noFill/>
                </a:ln>
                <a:solidFill>
                  <a:schemeClr val="accent3">
                    <a:lumMod val="50000"/>
                  </a:schemeClr>
                </a:solidFill>
                <a:effectLst/>
                <a:latin typeface="Stencil" pitchFamily="82" charset="0"/>
                <a:cs typeface="Arial" pitchFamily="34" charset="0"/>
              </a:rPr>
              <a:t>Entretiens personnalises d’orientation</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smtClean="0">
                <a:ln>
                  <a:noFill/>
                </a:ln>
                <a:solidFill>
                  <a:schemeClr val="accent3">
                    <a:lumMod val="50000"/>
                  </a:schemeClr>
                </a:solidFill>
                <a:effectLst/>
                <a:latin typeface="Stencil" pitchFamily="82" charset="0"/>
                <a:cs typeface="Arial" pitchFamily="34" charset="0"/>
              </a:rPr>
              <a:t>(MERCREDI 29 mars 2023)</a:t>
            </a:r>
            <a:endParaRPr kumimoji="0" lang="fr-FR" sz="1800" b="0" i="0" u="none" strike="noStrike" cap="none" normalizeH="0" baseline="0" dirty="0" smtClean="0">
              <a:ln>
                <a:noFill/>
              </a:ln>
              <a:solidFill>
                <a:schemeClr val="accent3">
                  <a:lumMod val="50000"/>
                </a:schemeClr>
              </a:solidFill>
              <a:effectLst/>
              <a:latin typeface="Arial" pitchFamily="34" charset="0"/>
              <a:cs typeface="Arial" pitchFamily="34" charset="0"/>
            </a:endParaRPr>
          </a:p>
        </p:txBody>
      </p:sp>
      <p:cxnSp>
        <p:nvCxnSpPr>
          <p:cNvPr id="1030" name="Connecteur droit avec flèche 2"/>
          <p:cNvCxnSpPr>
            <a:cxnSpLocks noChangeShapeType="1"/>
          </p:cNvCxnSpPr>
          <p:nvPr/>
        </p:nvCxnSpPr>
        <p:spPr bwMode="auto">
          <a:xfrm flipV="1">
            <a:off x="2309813" y="2089150"/>
            <a:ext cx="5773737" cy="44450"/>
          </a:xfrm>
          <a:prstGeom prst="straightConnector1">
            <a:avLst/>
          </a:prstGeom>
          <a:noFill/>
          <a:ln w="9525">
            <a:solidFill>
              <a:srgbClr val="0070C0"/>
            </a:solidFill>
            <a:round/>
            <a:headEnd/>
            <a:tailEnd/>
          </a:ln>
        </p:spPr>
      </p:cxnSp>
      <p:sp>
        <p:nvSpPr>
          <p:cNvPr id="13" name="ZoneTexte 12"/>
          <p:cNvSpPr txBox="1"/>
          <p:nvPr/>
        </p:nvSpPr>
        <p:spPr>
          <a:xfrm>
            <a:off x="142844" y="2500306"/>
            <a:ext cx="2357454" cy="3139321"/>
          </a:xfrm>
          <a:prstGeom prst="rect">
            <a:avLst/>
          </a:prstGeom>
          <a:noFill/>
        </p:spPr>
        <p:txBody>
          <a:bodyPr wrap="square" rtlCol="0">
            <a:spAutoFit/>
          </a:bodyPr>
          <a:lstStyle/>
          <a:p>
            <a:pPr marL="342900" indent="-342900">
              <a:buAutoNum type="arabicPeriod"/>
            </a:pPr>
            <a:r>
              <a:rPr lang="fr-FR" dirty="0" smtClean="0">
                <a:solidFill>
                  <a:schemeClr val="bg1">
                    <a:lumMod val="85000"/>
                  </a:schemeClr>
                </a:solidFill>
              </a:rPr>
              <a:t>Calendrier</a:t>
            </a:r>
          </a:p>
          <a:p>
            <a:pPr marL="342900" indent="-342900">
              <a:buAutoNum type="arabicPeriod"/>
            </a:pPr>
            <a:endParaRPr lang="fr-FR" dirty="0" smtClean="0">
              <a:solidFill>
                <a:schemeClr val="accent1">
                  <a:lumMod val="60000"/>
                  <a:lumOff val="40000"/>
                </a:schemeClr>
              </a:solidFill>
            </a:endParaRPr>
          </a:p>
          <a:p>
            <a:pPr marL="342900" indent="-342900">
              <a:buAutoNum type="arabicPeriod"/>
            </a:pPr>
            <a:r>
              <a:rPr lang="fr-FR" dirty="0" smtClean="0">
                <a:solidFill>
                  <a:schemeClr val="bg1">
                    <a:lumMod val="85000"/>
                  </a:schemeClr>
                </a:solidFill>
              </a:rPr>
              <a:t>Seconde générale et technologique</a:t>
            </a:r>
          </a:p>
          <a:p>
            <a:pPr marL="342900" indent="-342900">
              <a:buAutoNum type="arabicPeriod"/>
            </a:pPr>
            <a:endParaRPr lang="fr-FR" dirty="0" smtClean="0">
              <a:solidFill>
                <a:schemeClr val="bg1">
                  <a:lumMod val="85000"/>
                </a:schemeClr>
              </a:solidFill>
            </a:endParaRPr>
          </a:p>
          <a:p>
            <a:pPr marL="342900" indent="-342900">
              <a:buAutoNum type="arabicPeriod"/>
            </a:pPr>
            <a:r>
              <a:rPr lang="fr-FR" dirty="0" smtClean="0">
                <a:solidFill>
                  <a:schemeClr val="bg1">
                    <a:lumMod val="85000"/>
                  </a:schemeClr>
                </a:solidFill>
              </a:rPr>
              <a:t>Seconde professionnelle</a:t>
            </a:r>
          </a:p>
          <a:p>
            <a:pPr marL="342900" indent="-342900">
              <a:buAutoNum type="arabicPeriod"/>
            </a:pPr>
            <a:endParaRPr lang="fr-FR" dirty="0" smtClean="0">
              <a:solidFill>
                <a:schemeClr val="bg1">
                  <a:lumMod val="85000"/>
                </a:schemeClr>
              </a:solidFill>
            </a:endParaRPr>
          </a:p>
          <a:p>
            <a:pPr marL="342900" indent="-342900">
              <a:buAutoNum type="arabicPeriod"/>
            </a:pPr>
            <a:r>
              <a:rPr lang="fr-FR" dirty="0" smtClean="0">
                <a:solidFill>
                  <a:schemeClr val="bg1">
                    <a:lumMod val="85000"/>
                  </a:schemeClr>
                </a:solidFill>
              </a:rPr>
              <a:t>1</a:t>
            </a:r>
            <a:r>
              <a:rPr lang="fr-FR" baseline="30000" dirty="0" smtClean="0">
                <a:solidFill>
                  <a:schemeClr val="bg1">
                    <a:lumMod val="85000"/>
                  </a:schemeClr>
                </a:solidFill>
              </a:rPr>
              <a:t>ère</a:t>
            </a:r>
            <a:r>
              <a:rPr lang="fr-FR" dirty="0" smtClean="0">
                <a:solidFill>
                  <a:schemeClr val="bg1">
                    <a:lumMod val="85000"/>
                  </a:schemeClr>
                </a:solidFill>
              </a:rPr>
              <a:t> année de CAP</a:t>
            </a:r>
          </a:p>
          <a:p>
            <a:pPr marL="342900" indent="-342900">
              <a:buAutoNum type="arabicPeriod"/>
            </a:pPr>
            <a:endParaRPr lang="fr-FR" dirty="0" smtClean="0">
              <a:solidFill>
                <a:schemeClr val="bg1">
                  <a:lumMod val="85000"/>
                </a:schemeClr>
              </a:solidFill>
            </a:endParaRPr>
          </a:p>
          <a:p>
            <a:pPr marL="342900" indent="-342900">
              <a:buAutoNum type="arabicPeriod"/>
            </a:pPr>
            <a:r>
              <a:rPr lang="fr-FR" dirty="0" smtClean="0">
                <a:solidFill>
                  <a:schemeClr val="bg1">
                    <a:lumMod val="85000"/>
                  </a:schemeClr>
                </a:solidFill>
              </a:rPr>
              <a:t>Autres voies</a:t>
            </a:r>
            <a:endParaRPr lang="fr-FR" dirty="0">
              <a:solidFill>
                <a:schemeClr val="bg1">
                  <a:lumMod val="85000"/>
                </a:schemeClr>
              </a:solidFill>
            </a:endParaRPr>
          </a:p>
        </p:txBody>
      </p:sp>
      <p:pic>
        <p:nvPicPr>
          <p:cNvPr id="16386" name="Picture 2" descr="Seconde Générale et Technologique | Lycée Saint Eloi - Aix-en-Provence"/>
          <p:cNvPicPr>
            <a:picLocks noChangeAspect="1" noChangeArrowheads="1"/>
          </p:cNvPicPr>
          <p:nvPr/>
        </p:nvPicPr>
        <p:blipFill>
          <a:blip r:embed="rId6"/>
          <a:srcRect/>
          <a:stretch>
            <a:fillRect/>
          </a:stretch>
        </p:blipFill>
        <p:spPr bwMode="auto">
          <a:xfrm>
            <a:off x="3000364" y="2285992"/>
            <a:ext cx="5286412" cy="4316932"/>
          </a:xfrm>
          <a:prstGeom prst="rect">
            <a:avLst/>
          </a:prstGeom>
          <a:noFill/>
        </p:spPr>
      </p:pic>
      <p:pic>
        <p:nvPicPr>
          <p:cNvPr id="2" name="Image 1"/>
          <p:cNvPicPr>
            <a:picLocks noChangeAspect="1"/>
          </p:cNvPicPr>
          <p:nvPr/>
        </p:nvPicPr>
        <p:blipFill>
          <a:blip r:embed="rId7"/>
          <a:stretch>
            <a:fillRect/>
          </a:stretch>
        </p:blipFill>
        <p:spPr>
          <a:xfrm>
            <a:off x="155313" y="124284"/>
            <a:ext cx="1908213" cy="1042506"/>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ode de la route : 5 règles à connaître sur les ronds-points"/>
          <p:cNvPicPr>
            <a:picLocks noChangeAspect="1" noChangeArrowheads="1"/>
          </p:cNvPicPr>
          <p:nvPr/>
        </p:nvPicPr>
        <p:blipFill>
          <a:blip r:embed="rId2">
            <a:duotone>
              <a:schemeClr val="bg2">
                <a:shade val="45000"/>
                <a:satMod val="135000"/>
              </a:schemeClr>
              <a:prstClr val="white"/>
            </a:duotone>
          </a:blip>
          <a:srcRect/>
          <a:stretch>
            <a:fillRect/>
          </a:stretch>
        </p:blipFill>
        <p:spPr bwMode="auto">
          <a:xfrm>
            <a:off x="2347938" y="2285992"/>
            <a:ext cx="6584410" cy="4286280"/>
          </a:xfrm>
          <a:prstGeom prst="rect">
            <a:avLst/>
          </a:prstGeom>
          <a:noFill/>
        </p:spPr>
      </p:pic>
      <p:pic>
        <p:nvPicPr>
          <p:cNvPr id="6" name="Image 5"/>
          <p:cNvPicPr/>
          <p:nvPr/>
        </p:nvPicPr>
        <p:blipFill>
          <a:blip r:embed="rId3">
            <a:extLst>
              <a:ext uri="{28A0092B-C50C-407E-A947-70E740481C1C}">
                <a14:useLocalDpi xmlns:a14="http://schemas.microsoft.com/office/drawing/2010/main" val="0"/>
              </a:ext>
            </a:extLst>
          </a:blip>
          <a:stretch>
            <a:fillRect/>
          </a:stretch>
        </p:blipFill>
        <p:spPr>
          <a:xfrm>
            <a:off x="4962538" y="142852"/>
            <a:ext cx="1466850" cy="971550"/>
          </a:xfrm>
          <a:prstGeom prst="rect">
            <a:avLst/>
          </a:prstGeom>
        </p:spPr>
      </p:pic>
      <p:pic>
        <p:nvPicPr>
          <p:cNvPr id="7" name="Image 6" descr="https://upload.wikimedia.org/wikipedia/fr/3/34/Guyane_(collectivit%C3%A9_territoriale)_logo_2015.png"/>
          <p:cNvPicPr/>
          <p:nvPr/>
        </p:nvPicPr>
        <p:blipFill>
          <a:blip r:embed="rId4" cstate="print"/>
          <a:srcRect/>
          <a:stretch>
            <a:fillRect/>
          </a:stretch>
        </p:blipFill>
        <p:spPr bwMode="auto">
          <a:xfrm>
            <a:off x="2690809" y="214290"/>
            <a:ext cx="1381125" cy="952500"/>
          </a:xfrm>
          <a:prstGeom prst="rect">
            <a:avLst/>
          </a:prstGeom>
          <a:noFill/>
          <a:ln w="9525">
            <a:noFill/>
            <a:miter lim="800000"/>
            <a:headEnd/>
            <a:tailEnd/>
          </a:ln>
        </p:spPr>
      </p:pic>
      <p:pic>
        <p:nvPicPr>
          <p:cNvPr id="8" name="Image 7"/>
          <p:cNvPicPr/>
          <p:nvPr/>
        </p:nvPicPr>
        <p:blipFill>
          <a:blip r:embed="rId5" cstate="print">
            <a:extLst>
              <a:ext uri="{28A0092B-C50C-407E-A947-70E740481C1C}">
                <a14:useLocalDpi xmlns:a14="http://schemas.microsoft.com/office/drawing/2010/main" val="0"/>
              </a:ext>
            </a:extLst>
          </a:blip>
          <a:stretch>
            <a:fillRect/>
          </a:stretch>
        </p:blipFill>
        <p:spPr>
          <a:xfrm>
            <a:off x="7358082" y="285728"/>
            <a:ext cx="1495425" cy="989965"/>
          </a:xfrm>
          <a:prstGeom prst="rect">
            <a:avLst/>
          </a:prstGeom>
        </p:spPr>
      </p:pic>
      <p:sp>
        <p:nvSpPr>
          <p:cNvPr id="1027" name="Zone de texte 307"/>
          <p:cNvSpPr txBox="1">
            <a:spLocks noChangeArrowheads="1"/>
          </p:cNvSpPr>
          <p:nvPr/>
        </p:nvSpPr>
        <p:spPr bwMode="auto">
          <a:xfrm>
            <a:off x="5000628" y="1049338"/>
            <a:ext cx="1430337"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900" b="1" i="0" u="none" strike="noStrike" cap="none" normalizeH="0" baseline="0" dirty="0" smtClean="0">
                <a:ln>
                  <a:noFill/>
                </a:ln>
                <a:solidFill>
                  <a:schemeClr val="tx1"/>
                </a:solidFill>
                <a:effectLst/>
                <a:latin typeface="Calibri" pitchFamily="34" charset="0"/>
                <a:cs typeface="Arial" pitchFamily="34" charset="0"/>
              </a:rPr>
              <a:t>Collège </a:t>
            </a:r>
            <a:r>
              <a:rPr kumimoji="0" lang="fr-FR" sz="900" b="1" i="0" u="none" strike="noStrike" cap="none" normalizeH="0" baseline="0" dirty="0" smtClean="0">
                <a:ln>
                  <a:noFill/>
                </a:ln>
                <a:solidFill>
                  <a:schemeClr val="tx1"/>
                </a:solidFill>
                <a:effectLst/>
                <a:latin typeface="Calibri" pitchFamily="34" charset="0"/>
                <a:cs typeface="Arial" pitchFamily="34" charset="0"/>
              </a:rPr>
              <a:t>Gérard </a:t>
            </a:r>
            <a:r>
              <a:rPr kumimoji="0" lang="fr-FR" sz="900" b="1" i="0" u="none" strike="noStrike" cap="none" normalizeH="0" baseline="0" dirty="0" smtClean="0">
                <a:ln>
                  <a:noFill/>
                </a:ln>
                <a:solidFill>
                  <a:schemeClr val="tx1"/>
                </a:solidFill>
                <a:effectLst/>
                <a:latin typeface="Calibri" pitchFamily="34" charset="0"/>
                <a:cs typeface="Arial" pitchFamily="34" charset="0"/>
              </a:rPr>
              <a:t>HOLDER</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1028" name="Connecteur droit avec flèche 6"/>
          <p:cNvCxnSpPr>
            <a:cxnSpLocks noChangeShapeType="1"/>
          </p:cNvCxnSpPr>
          <p:nvPr/>
        </p:nvCxnSpPr>
        <p:spPr bwMode="auto">
          <a:xfrm flipV="1">
            <a:off x="2346325" y="1301750"/>
            <a:ext cx="5773738" cy="44450"/>
          </a:xfrm>
          <a:prstGeom prst="straightConnector1">
            <a:avLst/>
          </a:prstGeom>
          <a:noFill/>
          <a:ln w="9525">
            <a:solidFill>
              <a:srgbClr val="0070C0"/>
            </a:solidFill>
            <a:round/>
            <a:headEnd/>
            <a:tailEnd/>
          </a:ln>
        </p:spPr>
      </p:cxnSp>
      <p:sp>
        <p:nvSpPr>
          <p:cNvPr id="1029" name="Zone de texte 191"/>
          <p:cNvSpPr txBox="1">
            <a:spLocks noChangeArrowheads="1"/>
          </p:cNvSpPr>
          <p:nvPr/>
        </p:nvSpPr>
        <p:spPr bwMode="auto">
          <a:xfrm>
            <a:off x="434975" y="1397000"/>
            <a:ext cx="8709025" cy="677108"/>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dirty="0" smtClean="0">
                <a:ln>
                  <a:noFill/>
                </a:ln>
                <a:solidFill>
                  <a:schemeClr val="accent3">
                    <a:lumMod val="50000"/>
                  </a:schemeClr>
                </a:solidFill>
                <a:effectLst/>
                <a:latin typeface="Stencil" pitchFamily="82" charset="0"/>
                <a:cs typeface="Arial" pitchFamily="34" charset="0"/>
              </a:rPr>
              <a:t>Entretiens personnalises d’orientation</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smtClean="0">
                <a:ln>
                  <a:noFill/>
                </a:ln>
                <a:solidFill>
                  <a:schemeClr val="accent3">
                    <a:lumMod val="50000"/>
                  </a:schemeClr>
                </a:solidFill>
                <a:effectLst/>
                <a:latin typeface="Stencil" pitchFamily="82" charset="0"/>
                <a:cs typeface="Arial" pitchFamily="34" charset="0"/>
              </a:rPr>
              <a:t>(MERCREDI 29 mars 2023)</a:t>
            </a:r>
            <a:endParaRPr kumimoji="0" lang="fr-FR" sz="1800" b="0" i="0" u="none" strike="noStrike" cap="none" normalizeH="0" baseline="0" dirty="0" smtClean="0">
              <a:ln>
                <a:noFill/>
              </a:ln>
              <a:solidFill>
                <a:schemeClr val="accent3">
                  <a:lumMod val="50000"/>
                </a:schemeClr>
              </a:solidFill>
              <a:effectLst/>
              <a:latin typeface="Arial" pitchFamily="34" charset="0"/>
              <a:cs typeface="Arial" pitchFamily="34" charset="0"/>
            </a:endParaRPr>
          </a:p>
        </p:txBody>
      </p:sp>
      <p:cxnSp>
        <p:nvCxnSpPr>
          <p:cNvPr id="1030" name="Connecteur droit avec flèche 2"/>
          <p:cNvCxnSpPr>
            <a:cxnSpLocks noChangeShapeType="1"/>
          </p:cNvCxnSpPr>
          <p:nvPr/>
        </p:nvCxnSpPr>
        <p:spPr bwMode="auto">
          <a:xfrm flipV="1">
            <a:off x="2309813" y="2089150"/>
            <a:ext cx="5773737" cy="44450"/>
          </a:xfrm>
          <a:prstGeom prst="straightConnector1">
            <a:avLst/>
          </a:prstGeom>
          <a:noFill/>
          <a:ln w="9525">
            <a:solidFill>
              <a:srgbClr val="0070C0"/>
            </a:solidFill>
            <a:round/>
            <a:headEnd/>
            <a:tailEnd/>
          </a:ln>
        </p:spPr>
      </p:cxnSp>
      <p:sp>
        <p:nvSpPr>
          <p:cNvPr id="14" name="ZoneTexte 13"/>
          <p:cNvSpPr txBox="1"/>
          <p:nvPr/>
        </p:nvSpPr>
        <p:spPr>
          <a:xfrm>
            <a:off x="2357422" y="2285992"/>
            <a:ext cx="6572296" cy="584775"/>
          </a:xfrm>
          <a:prstGeom prst="rect">
            <a:avLst/>
          </a:prstGeom>
          <a:noFill/>
        </p:spPr>
        <p:txBody>
          <a:bodyPr wrap="square" rtlCol="0">
            <a:spAutoFit/>
          </a:bodyPr>
          <a:lstStyle/>
          <a:p>
            <a:r>
              <a:rPr lang="fr-FR" sz="3200" dirty="0" smtClean="0">
                <a:latin typeface="Britannic Bold" pitchFamily="34" charset="0"/>
              </a:rPr>
              <a:t># </a:t>
            </a:r>
            <a:r>
              <a:rPr lang="fr-FR" sz="3200" dirty="0" smtClean="0">
                <a:solidFill>
                  <a:schemeClr val="bg1">
                    <a:lumMod val="65000"/>
                  </a:schemeClr>
                </a:solidFill>
                <a:latin typeface="Britannic Bold" pitchFamily="34" charset="0"/>
              </a:rPr>
              <a:t>Qui, Que, </a:t>
            </a:r>
            <a:r>
              <a:rPr lang="fr-FR" sz="3200" dirty="0" smtClean="0">
                <a:solidFill>
                  <a:schemeClr val="bg1">
                    <a:lumMod val="75000"/>
                  </a:schemeClr>
                </a:solidFill>
                <a:latin typeface="Britannic Bold" pitchFamily="34" charset="0"/>
              </a:rPr>
              <a:t>Quoi, </a:t>
            </a:r>
            <a:r>
              <a:rPr lang="fr-FR" sz="3200" dirty="0" smtClean="0">
                <a:latin typeface="Britannic Bold" pitchFamily="34" charset="0"/>
              </a:rPr>
              <a:t>Où,</a:t>
            </a:r>
            <a:r>
              <a:rPr lang="fr-FR" sz="3200" dirty="0" smtClean="0">
                <a:solidFill>
                  <a:schemeClr val="bg1">
                    <a:lumMod val="75000"/>
                  </a:schemeClr>
                </a:solidFill>
                <a:latin typeface="Britannic Bold" pitchFamily="34" charset="0"/>
              </a:rPr>
              <a:t> Comment</a:t>
            </a:r>
            <a:r>
              <a:rPr lang="fr-FR" sz="3200" dirty="0" smtClean="0">
                <a:latin typeface="Britannic Bold" pitchFamily="34" charset="0"/>
              </a:rPr>
              <a:t> ?</a:t>
            </a:r>
            <a:endParaRPr lang="fr-FR" sz="3200" dirty="0">
              <a:latin typeface="Britannic Bold" pitchFamily="34" charset="0"/>
            </a:endParaRPr>
          </a:p>
        </p:txBody>
      </p:sp>
      <p:sp>
        <p:nvSpPr>
          <p:cNvPr id="13" name="ZoneTexte 12"/>
          <p:cNvSpPr txBox="1"/>
          <p:nvPr/>
        </p:nvSpPr>
        <p:spPr>
          <a:xfrm>
            <a:off x="142844" y="2500306"/>
            <a:ext cx="2357454" cy="3139321"/>
          </a:xfrm>
          <a:prstGeom prst="rect">
            <a:avLst/>
          </a:prstGeom>
          <a:noFill/>
        </p:spPr>
        <p:txBody>
          <a:bodyPr wrap="square" rtlCol="0">
            <a:spAutoFit/>
          </a:bodyPr>
          <a:lstStyle/>
          <a:p>
            <a:pPr marL="342900" indent="-342900">
              <a:buAutoNum type="arabicPeriod"/>
            </a:pPr>
            <a:r>
              <a:rPr lang="fr-FR" dirty="0" smtClean="0">
                <a:solidFill>
                  <a:schemeClr val="bg1">
                    <a:lumMod val="85000"/>
                  </a:schemeClr>
                </a:solidFill>
              </a:rPr>
              <a:t>Calendrier</a:t>
            </a:r>
          </a:p>
          <a:p>
            <a:pPr marL="342900" indent="-342900">
              <a:buAutoNum type="arabicPeriod"/>
            </a:pPr>
            <a:endParaRPr lang="fr-FR" dirty="0" smtClean="0">
              <a:solidFill>
                <a:schemeClr val="accent1">
                  <a:lumMod val="60000"/>
                  <a:lumOff val="40000"/>
                </a:schemeClr>
              </a:solidFill>
            </a:endParaRPr>
          </a:p>
          <a:p>
            <a:pPr marL="342900" indent="-342900">
              <a:buAutoNum type="arabicPeriod"/>
            </a:pPr>
            <a:r>
              <a:rPr lang="fr-FR" dirty="0" smtClean="0">
                <a:solidFill>
                  <a:schemeClr val="bg1">
                    <a:lumMod val="85000"/>
                  </a:schemeClr>
                </a:solidFill>
              </a:rPr>
              <a:t>Seconde générale et technologique</a:t>
            </a:r>
          </a:p>
          <a:p>
            <a:pPr marL="342900" indent="-342900">
              <a:buAutoNum type="arabicPeriod"/>
            </a:pPr>
            <a:endParaRPr lang="fr-FR" dirty="0" smtClean="0">
              <a:solidFill>
                <a:schemeClr val="bg1">
                  <a:lumMod val="85000"/>
                </a:schemeClr>
              </a:solidFill>
            </a:endParaRPr>
          </a:p>
          <a:p>
            <a:pPr marL="342900" indent="-342900">
              <a:buAutoNum type="arabicPeriod"/>
            </a:pPr>
            <a:r>
              <a:rPr lang="fr-FR" dirty="0" smtClean="0">
                <a:solidFill>
                  <a:schemeClr val="bg1">
                    <a:lumMod val="85000"/>
                  </a:schemeClr>
                </a:solidFill>
              </a:rPr>
              <a:t>Seconde professionnelle</a:t>
            </a:r>
          </a:p>
          <a:p>
            <a:pPr marL="342900" indent="-342900">
              <a:buAutoNum type="arabicPeriod"/>
            </a:pPr>
            <a:endParaRPr lang="fr-FR" dirty="0" smtClean="0">
              <a:solidFill>
                <a:schemeClr val="bg1">
                  <a:lumMod val="85000"/>
                </a:schemeClr>
              </a:solidFill>
            </a:endParaRPr>
          </a:p>
          <a:p>
            <a:pPr marL="342900" indent="-342900">
              <a:buAutoNum type="arabicPeriod"/>
            </a:pPr>
            <a:r>
              <a:rPr lang="fr-FR" dirty="0" smtClean="0">
                <a:solidFill>
                  <a:srgbClr val="0070C0"/>
                </a:solidFill>
              </a:rPr>
              <a:t>1</a:t>
            </a:r>
            <a:r>
              <a:rPr lang="fr-FR" baseline="30000" dirty="0" smtClean="0">
                <a:solidFill>
                  <a:srgbClr val="0070C0"/>
                </a:solidFill>
              </a:rPr>
              <a:t>ère</a:t>
            </a:r>
            <a:r>
              <a:rPr lang="fr-FR" dirty="0" smtClean="0">
                <a:solidFill>
                  <a:srgbClr val="0070C0"/>
                </a:solidFill>
              </a:rPr>
              <a:t> année de CAP</a:t>
            </a:r>
          </a:p>
          <a:p>
            <a:pPr marL="342900" indent="-342900">
              <a:buAutoNum type="arabicPeriod"/>
            </a:pPr>
            <a:endParaRPr lang="fr-FR" dirty="0" smtClean="0">
              <a:solidFill>
                <a:schemeClr val="bg1">
                  <a:lumMod val="85000"/>
                </a:schemeClr>
              </a:solidFill>
            </a:endParaRPr>
          </a:p>
          <a:p>
            <a:pPr marL="342900" indent="-342900">
              <a:buAutoNum type="arabicPeriod"/>
            </a:pPr>
            <a:r>
              <a:rPr lang="fr-FR" dirty="0" smtClean="0">
                <a:solidFill>
                  <a:schemeClr val="bg1">
                    <a:lumMod val="85000"/>
                  </a:schemeClr>
                </a:solidFill>
              </a:rPr>
              <a:t>Autres voies</a:t>
            </a:r>
            <a:endParaRPr lang="fr-FR" dirty="0">
              <a:solidFill>
                <a:schemeClr val="bg1">
                  <a:lumMod val="85000"/>
                </a:schemeClr>
              </a:solidFill>
            </a:endParaRPr>
          </a:p>
        </p:txBody>
      </p:sp>
      <p:pic>
        <p:nvPicPr>
          <p:cNvPr id="26625" name="Picture 1">
            <a:hlinkClick r:id="rId6"/>
          </p:cNvPr>
          <p:cNvPicPr>
            <a:picLocks noChangeAspect="1" noChangeArrowheads="1"/>
          </p:cNvPicPr>
          <p:nvPr/>
        </p:nvPicPr>
        <p:blipFill>
          <a:blip r:embed="rId7"/>
          <a:srcRect/>
          <a:stretch>
            <a:fillRect/>
          </a:stretch>
        </p:blipFill>
        <p:spPr bwMode="auto">
          <a:xfrm>
            <a:off x="2909906" y="2893099"/>
            <a:ext cx="5233994" cy="3679173"/>
          </a:xfrm>
          <a:prstGeom prst="rect">
            <a:avLst/>
          </a:prstGeom>
          <a:noFill/>
          <a:ln w="9525">
            <a:noFill/>
            <a:miter lim="800000"/>
            <a:headEnd/>
            <a:tailEnd/>
          </a:ln>
          <a:effectLst/>
        </p:spPr>
      </p:pic>
      <p:pic>
        <p:nvPicPr>
          <p:cNvPr id="2" name="Image 1"/>
          <p:cNvPicPr>
            <a:picLocks noChangeAspect="1"/>
          </p:cNvPicPr>
          <p:nvPr/>
        </p:nvPicPr>
        <p:blipFill>
          <a:blip r:embed="rId8"/>
          <a:stretch>
            <a:fillRect/>
          </a:stretch>
        </p:blipFill>
        <p:spPr>
          <a:xfrm>
            <a:off x="142844" y="107374"/>
            <a:ext cx="1908213" cy="1042506"/>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ode de la route : 5 règles à connaître sur les ronds-points"/>
          <p:cNvPicPr>
            <a:picLocks noChangeAspect="1" noChangeArrowheads="1"/>
          </p:cNvPicPr>
          <p:nvPr/>
        </p:nvPicPr>
        <p:blipFill>
          <a:blip r:embed="rId2">
            <a:duotone>
              <a:schemeClr val="bg2">
                <a:shade val="45000"/>
                <a:satMod val="135000"/>
              </a:schemeClr>
              <a:prstClr val="white"/>
            </a:duotone>
          </a:blip>
          <a:srcRect/>
          <a:stretch>
            <a:fillRect/>
          </a:stretch>
        </p:blipFill>
        <p:spPr bwMode="auto">
          <a:xfrm>
            <a:off x="2347938" y="2285992"/>
            <a:ext cx="6584410" cy="4286280"/>
          </a:xfrm>
          <a:prstGeom prst="rect">
            <a:avLst/>
          </a:prstGeom>
          <a:noFill/>
        </p:spPr>
      </p:pic>
      <p:pic>
        <p:nvPicPr>
          <p:cNvPr id="6" name="Image 5"/>
          <p:cNvPicPr/>
          <p:nvPr/>
        </p:nvPicPr>
        <p:blipFill>
          <a:blip r:embed="rId3">
            <a:extLst>
              <a:ext uri="{28A0092B-C50C-407E-A947-70E740481C1C}">
                <a14:useLocalDpi xmlns:a14="http://schemas.microsoft.com/office/drawing/2010/main" val="0"/>
              </a:ext>
            </a:extLst>
          </a:blip>
          <a:stretch>
            <a:fillRect/>
          </a:stretch>
        </p:blipFill>
        <p:spPr>
          <a:xfrm>
            <a:off x="4962538" y="142852"/>
            <a:ext cx="1466850" cy="971550"/>
          </a:xfrm>
          <a:prstGeom prst="rect">
            <a:avLst/>
          </a:prstGeom>
        </p:spPr>
      </p:pic>
      <p:pic>
        <p:nvPicPr>
          <p:cNvPr id="7" name="Image 6" descr="https://upload.wikimedia.org/wikipedia/fr/3/34/Guyane_(collectivit%C3%A9_territoriale)_logo_2015.png"/>
          <p:cNvPicPr/>
          <p:nvPr/>
        </p:nvPicPr>
        <p:blipFill>
          <a:blip r:embed="rId4" cstate="print"/>
          <a:srcRect/>
          <a:stretch>
            <a:fillRect/>
          </a:stretch>
        </p:blipFill>
        <p:spPr bwMode="auto">
          <a:xfrm>
            <a:off x="2690809" y="214290"/>
            <a:ext cx="1381125" cy="952500"/>
          </a:xfrm>
          <a:prstGeom prst="rect">
            <a:avLst/>
          </a:prstGeom>
          <a:noFill/>
          <a:ln w="9525">
            <a:noFill/>
            <a:miter lim="800000"/>
            <a:headEnd/>
            <a:tailEnd/>
          </a:ln>
        </p:spPr>
      </p:pic>
      <p:pic>
        <p:nvPicPr>
          <p:cNvPr id="8" name="Image 7"/>
          <p:cNvPicPr/>
          <p:nvPr/>
        </p:nvPicPr>
        <p:blipFill>
          <a:blip r:embed="rId5" cstate="print">
            <a:extLst>
              <a:ext uri="{28A0092B-C50C-407E-A947-70E740481C1C}">
                <a14:useLocalDpi xmlns:a14="http://schemas.microsoft.com/office/drawing/2010/main" val="0"/>
              </a:ext>
            </a:extLst>
          </a:blip>
          <a:stretch>
            <a:fillRect/>
          </a:stretch>
        </p:blipFill>
        <p:spPr>
          <a:xfrm>
            <a:off x="7358082" y="285728"/>
            <a:ext cx="1495425" cy="989965"/>
          </a:xfrm>
          <a:prstGeom prst="rect">
            <a:avLst/>
          </a:prstGeom>
        </p:spPr>
      </p:pic>
      <p:sp>
        <p:nvSpPr>
          <p:cNvPr id="1027" name="Zone de texte 307"/>
          <p:cNvSpPr txBox="1">
            <a:spLocks noChangeArrowheads="1"/>
          </p:cNvSpPr>
          <p:nvPr/>
        </p:nvSpPr>
        <p:spPr bwMode="auto">
          <a:xfrm>
            <a:off x="5000628" y="1049338"/>
            <a:ext cx="1430337"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900" b="1" i="0" u="none" strike="noStrike" cap="none" normalizeH="0" baseline="0" dirty="0" smtClean="0">
                <a:ln>
                  <a:noFill/>
                </a:ln>
                <a:solidFill>
                  <a:schemeClr val="tx1"/>
                </a:solidFill>
                <a:effectLst/>
                <a:latin typeface="Calibri" pitchFamily="34" charset="0"/>
                <a:cs typeface="Arial" pitchFamily="34" charset="0"/>
              </a:rPr>
              <a:t>Collège </a:t>
            </a:r>
            <a:r>
              <a:rPr kumimoji="0" lang="fr-FR" sz="900" b="1" i="0" u="none" strike="noStrike" cap="none" normalizeH="0" baseline="0" dirty="0" smtClean="0">
                <a:ln>
                  <a:noFill/>
                </a:ln>
                <a:solidFill>
                  <a:schemeClr val="tx1"/>
                </a:solidFill>
                <a:effectLst/>
                <a:latin typeface="Calibri" pitchFamily="34" charset="0"/>
                <a:cs typeface="Arial" pitchFamily="34" charset="0"/>
              </a:rPr>
              <a:t>Gérard </a:t>
            </a:r>
            <a:r>
              <a:rPr kumimoji="0" lang="fr-FR" sz="900" b="1" i="0" u="none" strike="noStrike" cap="none" normalizeH="0" baseline="0" dirty="0" smtClean="0">
                <a:ln>
                  <a:noFill/>
                </a:ln>
                <a:solidFill>
                  <a:schemeClr val="tx1"/>
                </a:solidFill>
                <a:effectLst/>
                <a:latin typeface="Calibri" pitchFamily="34" charset="0"/>
                <a:cs typeface="Arial" pitchFamily="34" charset="0"/>
              </a:rPr>
              <a:t>HOLDER</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1028" name="Connecteur droit avec flèche 6"/>
          <p:cNvCxnSpPr>
            <a:cxnSpLocks noChangeShapeType="1"/>
          </p:cNvCxnSpPr>
          <p:nvPr/>
        </p:nvCxnSpPr>
        <p:spPr bwMode="auto">
          <a:xfrm flipV="1">
            <a:off x="2346325" y="1301750"/>
            <a:ext cx="5773738" cy="44450"/>
          </a:xfrm>
          <a:prstGeom prst="straightConnector1">
            <a:avLst/>
          </a:prstGeom>
          <a:noFill/>
          <a:ln w="9525">
            <a:solidFill>
              <a:srgbClr val="0070C0"/>
            </a:solidFill>
            <a:round/>
            <a:headEnd/>
            <a:tailEnd/>
          </a:ln>
        </p:spPr>
      </p:cxnSp>
      <p:sp>
        <p:nvSpPr>
          <p:cNvPr id="1029" name="Zone de texte 191"/>
          <p:cNvSpPr txBox="1">
            <a:spLocks noChangeArrowheads="1"/>
          </p:cNvSpPr>
          <p:nvPr/>
        </p:nvSpPr>
        <p:spPr bwMode="auto">
          <a:xfrm>
            <a:off x="434975" y="1397000"/>
            <a:ext cx="8709025" cy="677108"/>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dirty="0" smtClean="0">
                <a:ln>
                  <a:noFill/>
                </a:ln>
                <a:solidFill>
                  <a:schemeClr val="accent3">
                    <a:lumMod val="50000"/>
                  </a:schemeClr>
                </a:solidFill>
                <a:effectLst/>
                <a:latin typeface="Stencil" pitchFamily="82" charset="0"/>
                <a:cs typeface="Arial" pitchFamily="34" charset="0"/>
              </a:rPr>
              <a:t>Entretiens personnalises d’orientation</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smtClean="0">
                <a:ln>
                  <a:noFill/>
                </a:ln>
                <a:solidFill>
                  <a:schemeClr val="accent3">
                    <a:lumMod val="50000"/>
                  </a:schemeClr>
                </a:solidFill>
                <a:effectLst/>
                <a:latin typeface="Stencil" pitchFamily="82" charset="0"/>
                <a:cs typeface="Arial" pitchFamily="34" charset="0"/>
              </a:rPr>
              <a:t>(MERCREDI 29 mars 2023)</a:t>
            </a:r>
            <a:endParaRPr kumimoji="0" lang="fr-FR" sz="1800" b="0" i="0" u="none" strike="noStrike" cap="none" normalizeH="0" baseline="0" dirty="0" smtClean="0">
              <a:ln>
                <a:noFill/>
              </a:ln>
              <a:solidFill>
                <a:schemeClr val="accent3">
                  <a:lumMod val="50000"/>
                </a:schemeClr>
              </a:solidFill>
              <a:effectLst/>
              <a:latin typeface="Arial" pitchFamily="34" charset="0"/>
              <a:cs typeface="Arial" pitchFamily="34" charset="0"/>
            </a:endParaRPr>
          </a:p>
        </p:txBody>
      </p:sp>
      <p:cxnSp>
        <p:nvCxnSpPr>
          <p:cNvPr id="1030" name="Connecteur droit avec flèche 2"/>
          <p:cNvCxnSpPr>
            <a:cxnSpLocks noChangeShapeType="1"/>
          </p:cNvCxnSpPr>
          <p:nvPr/>
        </p:nvCxnSpPr>
        <p:spPr bwMode="auto">
          <a:xfrm flipV="1">
            <a:off x="2309813" y="2089150"/>
            <a:ext cx="5773737" cy="44450"/>
          </a:xfrm>
          <a:prstGeom prst="straightConnector1">
            <a:avLst/>
          </a:prstGeom>
          <a:noFill/>
          <a:ln w="9525">
            <a:solidFill>
              <a:srgbClr val="0070C0"/>
            </a:solidFill>
            <a:round/>
            <a:headEnd/>
            <a:tailEnd/>
          </a:ln>
        </p:spPr>
      </p:cxnSp>
      <p:sp>
        <p:nvSpPr>
          <p:cNvPr id="14" name="ZoneTexte 13"/>
          <p:cNvSpPr txBox="1"/>
          <p:nvPr/>
        </p:nvSpPr>
        <p:spPr>
          <a:xfrm>
            <a:off x="2357422" y="2285992"/>
            <a:ext cx="6572296" cy="584775"/>
          </a:xfrm>
          <a:prstGeom prst="rect">
            <a:avLst/>
          </a:prstGeom>
          <a:noFill/>
        </p:spPr>
        <p:txBody>
          <a:bodyPr wrap="square" rtlCol="0">
            <a:spAutoFit/>
          </a:bodyPr>
          <a:lstStyle/>
          <a:p>
            <a:r>
              <a:rPr lang="fr-FR" sz="3200" dirty="0" smtClean="0">
                <a:latin typeface="Britannic Bold" pitchFamily="34" charset="0"/>
              </a:rPr>
              <a:t># </a:t>
            </a:r>
            <a:r>
              <a:rPr lang="fr-FR" sz="3200" dirty="0" smtClean="0">
                <a:solidFill>
                  <a:schemeClr val="bg1">
                    <a:lumMod val="65000"/>
                  </a:schemeClr>
                </a:solidFill>
                <a:latin typeface="Britannic Bold" pitchFamily="34" charset="0"/>
              </a:rPr>
              <a:t>Qui, Que, </a:t>
            </a:r>
            <a:r>
              <a:rPr lang="fr-FR" sz="3200" dirty="0" smtClean="0">
                <a:solidFill>
                  <a:schemeClr val="bg1">
                    <a:lumMod val="75000"/>
                  </a:schemeClr>
                </a:solidFill>
                <a:latin typeface="Britannic Bold" pitchFamily="34" charset="0"/>
              </a:rPr>
              <a:t>Quoi, </a:t>
            </a:r>
            <a:r>
              <a:rPr lang="fr-FR" sz="3200" dirty="0" smtClean="0">
                <a:latin typeface="Britannic Bold" pitchFamily="34" charset="0"/>
              </a:rPr>
              <a:t>Où,</a:t>
            </a:r>
            <a:r>
              <a:rPr lang="fr-FR" sz="3200" dirty="0" smtClean="0">
                <a:solidFill>
                  <a:schemeClr val="bg1">
                    <a:lumMod val="75000"/>
                  </a:schemeClr>
                </a:solidFill>
                <a:latin typeface="Britannic Bold" pitchFamily="34" charset="0"/>
              </a:rPr>
              <a:t> Comment</a:t>
            </a:r>
            <a:r>
              <a:rPr lang="fr-FR" sz="3200" dirty="0" smtClean="0">
                <a:latin typeface="Britannic Bold" pitchFamily="34" charset="0"/>
              </a:rPr>
              <a:t> ?</a:t>
            </a:r>
            <a:endParaRPr lang="fr-FR" sz="3200" dirty="0">
              <a:latin typeface="Britannic Bold" pitchFamily="34" charset="0"/>
            </a:endParaRPr>
          </a:p>
        </p:txBody>
      </p:sp>
      <p:sp>
        <p:nvSpPr>
          <p:cNvPr id="13" name="ZoneTexte 12"/>
          <p:cNvSpPr txBox="1"/>
          <p:nvPr/>
        </p:nvSpPr>
        <p:spPr>
          <a:xfrm>
            <a:off x="142844" y="2500306"/>
            <a:ext cx="2357454" cy="3139321"/>
          </a:xfrm>
          <a:prstGeom prst="rect">
            <a:avLst/>
          </a:prstGeom>
          <a:noFill/>
        </p:spPr>
        <p:txBody>
          <a:bodyPr wrap="square" rtlCol="0">
            <a:spAutoFit/>
          </a:bodyPr>
          <a:lstStyle/>
          <a:p>
            <a:pPr marL="342900" indent="-342900">
              <a:buAutoNum type="arabicPeriod"/>
            </a:pPr>
            <a:r>
              <a:rPr lang="fr-FR" dirty="0" smtClean="0">
                <a:solidFill>
                  <a:schemeClr val="bg1">
                    <a:lumMod val="85000"/>
                  </a:schemeClr>
                </a:solidFill>
              </a:rPr>
              <a:t>Calendrier</a:t>
            </a:r>
          </a:p>
          <a:p>
            <a:pPr marL="342900" indent="-342900">
              <a:buAutoNum type="arabicPeriod"/>
            </a:pPr>
            <a:endParaRPr lang="fr-FR" dirty="0" smtClean="0">
              <a:solidFill>
                <a:schemeClr val="accent1">
                  <a:lumMod val="60000"/>
                  <a:lumOff val="40000"/>
                </a:schemeClr>
              </a:solidFill>
            </a:endParaRPr>
          </a:p>
          <a:p>
            <a:pPr marL="342900" indent="-342900">
              <a:buAutoNum type="arabicPeriod"/>
            </a:pPr>
            <a:r>
              <a:rPr lang="fr-FR" dirty="0" smtClean="0">
                <a:solidFill>
                  <a:schemeClr val="bg1">
                    <a:lumMod val="85000"/>
                  </a:schemeClr>
                </a:solidFill>
              </a:rPr>
              <a:t>Seconde générale et technologique</a:t>
            </a:r>
          </a:p>
          <a:p>
            <a:pPr marL="342900" indent="-342900">
              <a:buAutoNum type="arabicPeriod"/>
            </a:pPr>
            <a:endParaRPr lang="fr-FR" dirty="0" smtClean="0">
              <a:solidFill>
                <a:schemeClr val="bg1">
                  <a:lumMod val="85000"/>
                </a:schemeClr>
              </a:solidFill>
            </a:endParaRPr>
          </a:p>
          <a:p>
            <a:pPr marL="342900" indent="-342900">
              <a:buAutoNum type="arabicPeriod"/>
            </a:pPr>
            <a:r>
              <a:rPr lang="fr-FR" dirty="0" smtClean="0">
                <a:solidFill>
                  <a:schemeClr val="bg1">
                    <a:lumMod val="85000"/>
                  </a:schemeClr>
                </a:solidFill>
              </a:rPr>
              <a:t>Seconde professionnelle</a:t>
            </a:r>
          </a:p>
          <a:p>
            <a:pPr marL="342900" indent="-342900">
              <a:buAutoNum type="arabicPeriod"/>
            </a:pPr>
            <a:endParaRPr lang="fr-FR" dirty="0" smtClean="0">
              <a:solidFill>
                <a:schemeClr val="bg1">
                  <a:lumMod val="85000"/>
                </a:schemeClr>
              </a:solidFill>
            </a:endParaRPr>
          </a:p>
          <a:p>
            <a:pPr marL="342900" indent="-342900">
              <a:buAutoNum type="arabicPeriod"/>
            </a:pPr>
            <a:r>
              <a:rPr lang="fr-FR" dirty="0" smtClean="0">
                <a:solidFill>
                  <a:srgbClr val="0070C0"/>
                </a:solidFill>
              </a:rPr>
              <a:t>1</a:t>
            </a:r>
            <a:r>
              <a:rPr lang="fr-FR" baseline="30000" dirty="0" smtClean="0">
                <a:solidFill>
                  <a:srgbClr val="0070C0"/>
                </a:solidFill>
              </a:rPr>
              <a:t>ère</a:t>
            </a:r>
            <a:r>
              <a:rPr lang="fr-FR" dirty="0" smtClean="0">
                <a:solidFill>
                  <a:srgbClr val="0070C0"/>
                </a:solidFill>
              </a:rPr>
              <a:t> année de CAP</a:t>
            </a:r>
          </a:p>
          <a:p>
            <a:pPr marL="342900" indent="-342900">
              <a:buAutoNum type="arabicPeriod"/>
            </a:pPr>
            <a:endParaRPr lang="fr-FR" dirty="0" smtClean="0">
              <a:solidFill>
                <a:schemeClr val="bg1">
                  <a:lumMod val="85000"/>
                </a:schemeClr>
              </a:solidFill>
            </a:endParaRPr>
          </a:p>
          <a:p>
            <a:pPr marL="342900" indent="-342900">
              <a:buAutoNum type="arabicPeriod"/>
            </a:pPr>
            <a:r>
              <a:rPr lang="fr-FR" dirty="0" smtClean="0">
                <a:solidFill>
                  <a:schemeClr val="bg1">
                    <a:lumMod val="85000"/>
                  </a:schemeClr>
                </a:solidFill>
              </a:rPr>
              <a:t>Autres voies</a:t>
            </a:r>
            <a:endParaRPr lang="fr-FR" dirty="0">
              <a:solidFill>
                <a:schemeClr val="bg1">
                  <a:lumMod val="85000"/>
                </a:schemeClr>
              </a:solidFill>
            </a:endParaRPr>
          </a:p>
        </p:txBody>
      </p:sp>
      <p:sp>
        <p:nvSpPr>
          <p:cNvPr id="15" name="ZoneTexte 14"/>
          <p:cNvSpPr txBox="1"/>
          <p:nvPr/>
        </p:nvSpPr>
        <p:spPr>
          <a:xfrm>
            <a:off x="2500298" y="2876978"/>
            <a:ext cx="6572264" cy="2923877"/>
          </a:xfrm>
          <a:prstGeom prst="rect">
            <a:avLst/>
          </a:prstGeom>
          <a:noFill/>
        </p:spPr>
        <p:txBody>
          <a:bodyPr wrap="square" rtlCol="0">
            <a:spAutoFit/>
          </a:bodyPr>
          <a:lstStyle/>
          <a:p>
            <a:r>
              <a:rPr lang="fr-FR" dirty="0" smtClean="0"/>
              <a:t>Quelques exemples, en vidéo :</a:t>
            </a:r>
          </a:p>
          <a:p>
            <a:endParaRPr lang="fr-FR" dirty="0" smtClean="0"/>
          </a:p>
          <a:p>
            <a:r>
              <a:rPr lang="fr-FR" sz="1400" dirty="0"/>
              <a:t> </a:t>
            </a:r>
            <a:r>
              <a:rPr lang="fr-FR" sz="1400" dirty="0" smtClean="0"/>
              <a:t>     * </a:t>
            </a:r>
            <a:r>
              <a:rPr lang="fr-FR" sz="1400" dirty="0" smtClean="0">
                <a:hlinkClick r:id="rId6"/>
              </a:rPr>
              <a:t>CAP Agent polyvalent de restauration au lycée MELKIOR &amp; GARRE,</a:t>
            </a:r>
            <a:endParaRPr lang="fr-FR" sz="1400" dirty="0" smtClean="0"/>
          </a:p>
          <a:p>
            <a:endParaRPr lang="fr-FR" sz="1400" dirty="0" smtClean="0"/>
          </a:p>
          <a:p>
            <a:r>
              <a:rPr lang="fr-FR" sz="1400" dirty="0" smtClean="0"/>
              <a:t>      * </a:t>
            </a:r>
            <a:r>
              <a:rPr lang="fr-FR" sz="1400" dirty="0" smtClean="0">
                <a:hlinkClick r:id="rId7"/>
              </a:rPr>
              <a:t>CAP Signalétique et décors graphiques au Lycée Balata de Matoury</a:t>
            </a:r>
            <a:r>
              <a:rPr lang="fr-FR" sz="1400" b="1" dirty="0" smtClean="0"/>
              <a:t>,</a:t>
            </a:r>
          </a:p>
          <a:p>
            <a:endParaRPr lang="fr-FR" sz="1400" b="1" dirty="0" smtClean="0"/>
          </a:p>
          <a:p>
            <a:r>
              <a:rPr lang="fr-FR" sz="1400" b="1" dirty="0" smtClean="0"/>
              <a:t>      * </a:t>
            </a:r>
            <a:r>
              <a:rPr lang="fr-FR" sz="1400" dirty="0" smtClean="0">
                <a:hlinkClick r:id="rId8"/>
              </a:rPr>
              <a:t>CAP Plomberie au lycée Balata de Matoury</a:t>
            </a:r>
            <a:r>
              <a:rPr lang="fr-FR" sz="1400" dirty="0" smtClean="0"/>
              <a:t>,</a:t>
            </a:r>
          </a:p>
          <a:p>
            <a:endParaRPr lang="fr-FR" sz="1400" dirty="0" smtClean="0"/>
          </a:p>
          <a:p>
            <a:r>
              <a:rPr lang="fr-FR" sz="1400" dirty="0" smtClean="0"/>
              <a:t>     * </a:t>
            </a:r>
            <a:r>
              <a:rPr lang="fr-FR" sz="1400" dirty="0" smtClean="0">
                <a:hlinkClick r:id="rId9"/>
              </a:rPr>
              <a:t>CAP Alu-verre au lycée Balata de Matoury.</a:t>
            </a:r>
            <a:endParaRPr lang="fr-FR" sz="1400" dirty="0" smtClean="0"/>
          </a:p>
          <a:p>
            <a:endParaRPr lang="fr-FR" sz="1400" dirty="0" smtClean="0"/>
          </a:p>
          <a:p>
            <a:endParaRPr lang="fr-FR" dirty="0" smtClean="0"/>
          </a:p>
          <a:p>
            <a:r>
              <a:rPr lang="fr-FR" dirty="0"/>
              <a:t> </a:t>
            </a:r>
            <a:r>
              <a:rPr lang="fr-FR" dirty="0" smtClean="0"/>
              <a:t>     </a:t>
            </a:r>
            <a:endParaRPr lang="fr-FR" sz="1400" i="1" dirty="0"/>
          </a:p>
        </p:txBody>
      </p:sp>
      <p:pic>
        <p:nvPicPr>
          <p:cNvPr id="2" name="Image 1"/>
          <p:cNvPicPr>
            <a:picLocks noChangeAspect="1"/>
          </p:cNvPicPr>
          <p:nvPr/>
        </p:nvPicPr>
        <p:blipFill>
          <a:blip r:embed="rId10"/>
          <a:stretch>
            <a:fillRect/>
          </a:stretch>
        </p:blipFill>
        <p:spPr>
          <a:xfrm>
            <a:off x="176344" y="89481"/>
            <a:ext cx="1908213" cy="1042506"/>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ode de la route : 5 règles à connaître sur les ronds-points"/>
          <p:cNvPicPr>
            <a:picLocks noChangeAspect="1" noChangeArrowheads="1"/>
          </p:cNvPicPr>
          <p:nvPr/>
        </p:nvPicPr>
        <p:blipFill>
          <a:blip r:embed="rId2">
            <a:duotone>
              <a:schemeClr val="bg2">
                <a:shade val="45000"/>
                <a:satMod val="135000"/>
              </a:schemeClr>
              <a:prstClr val="white"/>
            </a:duotone>
          </a:blip>
          <a:srcRect/>
          <a:stretch>
            <a:fillRect/>
          </a:stretch>
        </p:blipFill>
        <p:spPr bwMode="auto">
          <a:xfrm>
            <a:off x="2347938" y="2285992"/>
            <a:ext cx="6584410" cy="4286280"/>
          </a:xfrm>
          <a:prstGeom prst="rect">
            <a:avLst/>
          </a:prstGeom>
          <a:noFill/>
        </p:spPr>
      </p:pic>
      <p:pic>
        <p:nvPicPr>
          <p:cNvPr id="6" name="Image 5"/>
          <p:cNvPicPr/>
          <p:nvPr/>
        </p:nvPicPr>
        <p:blipFill>
          <a:blip r:embed="rId3">
            <a:extLst>
              <a:ext uri="{28A0092B-C50C-407E-A947-70E740481C1C}">
                <a14:useLocalDpi xmlns:a14="http://schemas.microsoft.com/office/drawing/2010/main" val="0"/>
              </a:ext>
            </a:extLst>
          </a:blip>
          <a:stretch>
            <a:fillRect/>
          </a:stretch>
        </p:blipFill>
        <p:spPr>
          <a:xfrm>
            <a:off x="4962538" y="142852"/>
            <a:ext cx="1466850" cy="971550"/>
          </a:xfrm>
          <a:prstGeom prst="rect">
            <a:avLst/>
          </a:prstGeom>
        </p:spPr>
      </p:pic>
      <p:pic>
        <p:nvPicPr>
          <p:cNvPr id="7" name="Image 6" descr="https://upload.wikimedia.org/wikipedia/fr/3/34/Guyane_(collectivit%C3%A9_territoriale)_logo_2015.png"/>
          <p:cNvPicPr/>
          <p:nvPr/>
        </p:nvPicPr>
        <p:blipFill>
          <a:blip r:embed="rId4" cstate="print"/>
          <a:srcRect/>
          <a:stretch>
            <a:fillRect/>
          </a:stretch>
        </p:blipFill>
        <p:spPr bwMode="auto">
          <a:xfrm>
            <a:off x="2690809" y="214290"/>
            <a:ext cx="1381125" cy="952500"/>
          </a:xfrm>
          <a:prstGeom prst="rect">
            <a:avLst/>
          </a:prstGeom>
          <a:noFill/>
          <a:ln w="9525">
            <a:noFill/>
            <a:miter lim="800000"/>
            <a:headEnd/>
            <a:tailEnd/>
          </a:ln>
        </p:spPr>
      </p:pic>
      <p:pic>
        <p:nvPicPr>
          <p:cNvPr id="8" name="Image 7"/>
          <p:cNvPicPr/>
          <p:nvPr/>
        </p:nvPicPr>
        <p:blipFill>
          <a:blip r:embed="rId5" cstate="print">
            <a:extLst>
              <a:ext uri="{28A0092B-C50C-407E-A947-70E740481C1C}">
                <a14:useLocalDpi xmlns:a14="http://schemas.microsoft.com/office/drawing/2010/main" val="0"/>
              </a:ext>
            </a:extLst>
          </a:blip>
          <a:stretch>
            <a:fillRect/>
          </a:stretch>
        </p:blipFill>
        <p:spPr>
          <a:xfrm>
            <a:off x="7358082" y="285728"/>
            <a:ext cx="1495425" cy="989965"/>
          </a:xfrm>
          <a:prstGeom prst="rect">
            <a:avLst/>
          </a:prstGeom>
        </p:spPr>
      </p:pic>
      <p:sp>
        <p:nvSpPr>
          <p:cNvPr id="1027" name="Zone de texte 307"/>
          <p:cNvSpPr txBox="1">
            <a:spLocks noChangeArrowheads="1"/>
          </p:cNvSpPr>
          <p:nvPr/>
        </p:nvSpPr>
        <p:spPr bwMode="auto">
          <a:xfrm>
            <a:off x="5000628" y="1049338"/>
            <a:ext cx="1430337"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900" b="1" i="0" u="none" strike="noStrike" cap="none" normalizeH="0" baseline="0" dirty="0" smtClean="0">
                <a:ln>
                  <a:noFill/>
                </a:ln>
                <a:solidFill>
                  <a:schemeClr val="tx1"/>
                </a:solidFill>
                <a:effectLst/>
                <a:latin typeface="Calibri" pitchFamily="34" charset="0"/>
                <a:cs typeface="Arial" pitchFamily="34" charset="0"/>
              </a:rPr>
              <a:t>Collège </a:t>
            </a:r>
            <a:r>
              <a:rPr kumimoji="0" lang="fr-FR" sz="900" b="1" i="0" u="none" strike="noStrike" cap="none" normalizeH="0" baseline="0" dirty="0" smtClean="0">
                <a:ln>
                  <a:noFill/>
                </a:ln>
                <a:solidFill>
                  <a:schemeClr val="tx1"/>
                </a:solidFill>
                <a:effectLst/>
                <a:latin typeface="Calibri" pitchFamily="34" charset="0"/>
                <a:cs typeface="Arial" pitchFamily="34" charset="0"/>
              </a:rPr>
              <a:t>Gérard </a:t>
            </a:r>
            <a:r>
              <a:rPr kumimoji="0" lang="fr-FR" sz="900" b="1" i="0" u="none" strike="noStrike" cap="none" normalizeH="0" baseline="0" dirty="0" smtClean="0">
                <a:ln>
                  <a:noFill/>
                </a:ln>
                <a:solidFill>
                  <a:schemeClr val="tx1"/>
                </a:solidFill>
                <a:effectLst/>
                <a:latin typeface="Calibri" pitchFamily="34" charset="0"/>
                <a:cs typeface="Arial" pitchFamily="34" charset="0"/>
              </a:rPr>
              <a:t>HOLDER</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1028" name="Connecteur droit avec flèche 6"/>
          <p:cNvCxnSpPr>
            <a:cxnSpLocks noChangeShapeType="1"/>
          </p:cNvCxnSpPr>
          <p:nvPr/>
        </p:nvCxnSpPr>
        <p:spPr bwMode="auto">
          <a:xfrm flipV="1">
            <a:off x="2346325" y="1301750"/>
            <a:ext cx="5773738" cy="44450"/>
          </a:xfrm>
          <a:prstGeom prst="straightConnector1">
            <a:avLst/>
          </a:prstGeom>
          <a:noFill/>
          <a:ln w="9525">
            <a:solidFill>
              <a:srgbClr val="0070C0"/>
            </a:solidFill>
            <a:round/>
            <a:headEnd/>
            <a:tailEnd/>
          </a:ln>
        </p:spPr>
      </p:cxnSp>
      <p:sp>
        <p:nvSpPr>
          <p:cNvPr id="1029" name="Zone de texte 191"/>
          <p:cNvSpPr txBox="1">
            <a:spLocks noChangeArrowheads="1"/>
          </p:cNvSpPr>
          <p:nvPr/>
        </p:nvSpPr>
        <p:spPr bwMode="auto">
          <a:xfrm>
            <a:off x="434975" y="1397000"/>
            <a:ext cx="8709025" cy="677108"/>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dirty="0" smtClean="0">
                <a:ln>
                  <a:noFill/>
                </a:ln>
                <a:solidFill>
                  <a:schemeClr val="accent3">
                    <a:lumMod val="50000"/>
                  </a:schemeClr>
                </a:solidFill>
                <a:effectLst/>
                <a:latin typeface="Stencil" pitchFamily="82" charset="0"/>
                <a:cs typeface="Arial" pitchFamily="34" charset="0"/>
              </a:rPr>
              <a:t>Entretiens personnalises d’orientation</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smtClean="0">
                <a:ln>
                  <a:noFill/>
                </a:ln>
                <a:solidFill>
                  <a:schemeClr val="accent3">
                    <a:lumMod val="50000"/>
                  </a:schemeClr>
                </a:solidFill>
                <a:effectLst/>
                <a:latin typeface="Stencil" pitchFamily="82" charset="0"/>
                <a:cs typeface="Arial" pitchFamily="34" charset="0"/>
              </a:rPr>
              <a:t>(MERCREDI 29 mars 2023)</a:t>
            </a:r>
            <a:endParaRPr kumimoji="0" lang="fr-FR" sz="1800" b="0" i="0" u="none" strike="noStrike" cap="none" normalizeH="0" baseline="0" dirty="0" smtClean="0">
              <a:ln>
                <a:noFill/>
              </a:ln>
              <a:solidFill>
                <a:schemeClr val="accent3">
                  <a:lumMod val="50000"/>
                </a:schemeClr>
              </a:solidFill>
              <a:effectLst/>
              <a:latin typeface="Arial" pitchFamily="34" charset="0"/>
              <a:cs typeface="Arial" pitchFamily="34" charset="0"/>
            </a:endParaRPr>
          </a:p>
        </p:txBody>
      </p:sp>
      <p:cxnSp>
        <p:nvCxnSpPr>
          <p:cNvPr id="1030" name="Connecteur droit avec flèche 2"/>
          <p:cNvCxnSpPr>
            <a:cxnSpLocks noChangeShapeType="1"/>
          </p:cNvCxnSpPr>
          <p:nvPr/>
        </p:nvCxnSpPr>
        <p:spPr bwMode="auto">
          <a:xfrm flipV="1">
            <a:off x="2309813" y="2089150"/>
            <a:ext cx="5773737" cy="44450"/>
          </a:xfrm>
          <a:prstGeom prst="straightConnector1">
            <a:avLst/>
          </a:prstGeom>
          <a:noFill/>
          <a:ln w="9525">
            <a:solidFill>
              <a:srgbClr val="0070C0"/>
            </a:solidFill>
            <a:round/>
            <a:headEnd/>
            <a:tailEnd/>
          </a:ln>
        </p:spPr>
      </p:cxnSp>
      <p:sp>
        <p:nvSpPr>
          <p:cNvPr id="14" name="ZoneTexte 13"/>
          <p:cNvSpPr txBox="1"/>
          <p:nvPr/>
        </p:nvSpPr>
        <p:spPr>
          <a:xfrm>
            <a:off x="2357422" y="2285992"/>
            <a:ext cx="6572296" cy="584775"/>
          </a:xfrm>
          <a:prstGeom prst="rect">
            <a:avLst/>
          </a:prstGeom>
          <a:noFill/>
        </p:spPr>
        <p:txBody>
          <a:bodyPr wrap="square" rtlCol="0">
            <a:spAutoFit/>
          </a:bodyPr>
          <a:lstStyle/>
          <a:p>
            <a:r>
              <a:rPr lang="fr-FR" sz="3200" dirty="0" smtClean="0">
                <a:latin typeface="Britannic Bold" pitchFamily="34" charset="0"/>
              </a:rPr>
              <a:t># </a:t>
            </a:r>
            <a:r>
              <a:rPr lang="fr-FR" sz="3200" dirty="0" smtClean="0">
                <a:solidFill>
                  <a:schemeClr val="bg1">
                    <a:lumMod val="65000"/>
                  </a:schemeClr>
                </a:solidFill>
                <a:latin typeface="Britannic Bold" pitchFamily="34" charset="0"/>
              </a:rPr>
              <a:t>Qui, Que, </a:t>
            </a:r>
            <a:r>
              <a:rPr lang="fr-FR" sz="3200" dirty="0" smtClean="0">
                <a:solidFill>
                  <a:schemeClr val="bg1">
                    <a:lumMod val="75000"/>
                  </a:schemeClr>
                </a:solidFill>
                <a:latin typeface="Britannic Bold" pitchFamily="34" charset="0"/>
              </a:rPr>
              <a:t>Quoi, </a:t>
            </a:r>
            <a:r>
              <a:rPr lang="fr-FR" sz="3200" dirty="0" smtClean="0">
                <a:solidFill>
                  <a:schemeClr val="bg1">
                    <a:lumMod val="65000"/>
                  </a:schemeClr>
                </a:solidFill>
                <a:latin typeface="Britannic Bold" pitchFamily="34" charset="0"/>
              </a:rPr>
              <a:t>Où, </a:t>
            </a:r>
            <a:r>
              <a:rPr lang="fr-FR" sz="3200" dirty="0" smtClean="0">
                <a:latin typeface="Britannic Bold" pitchFamily="34" charset="0"/>
              </a:rPr>
              <a:t>Comment ?</a:t>
            </a:r>
            <a:endParaRPr lang="fr-FR" sz="3200" dirty="0">
              <a:latin typeface="Britannic Bold" pitchFamily="34" charset="0"/>
            </a:endParaRPr>
          </a:p>
        </p:txBody>
      </p:sp>
      <p:sp>
        <p:nvSpPr>
          <p:cNvPr id="13" name="ZoneTexte 12"/>
          <p:cNvSpPr txBox="1"/>
          <p:nvPr/>
        </p:nvSpPr>
        <p:spPr>
          <a:xfrm>
            <a:off x="142844" y="2500306"/>
            <a:ext cx="2357454" cy="3139321"/>
          </a:xfrm>
          <a:prstGeom prst="rect">
            <a:avLst/>
          </a:prstGeom>
          <a:noFill/>
        </p:spPr>
        <p:txBody>
          <a:bodyPr wrap="square" rtlCol="0">
            <a:spAutoFit/>
          </a:bodyPr>
          <a:lstStyle/>
          <a:p>
            <a:pPr marL="342900" indent="-342900">
              <a:buAutoNum type="arabicPeriod"/>
            </a:pPr>
            <a:r>
              <a:rPr lang="fr-FR" dirty="0" smtClean="0">
                <a:solidFill>
                  <a:schemeClr val="bg1">
                    <a:lumMod val="85000"/>
                  </a:schemeClr>
                </a:solidFill>
              </a:rPr>
              <a:t>Calendrier</a:t>
            </a:r>
          </a:p>
          <a:p>
            <a:pPr marL="342900" indent="-342900">
              <a:buAutoNum type="arabicPeriod"/>
            </a:pPr>
            <a:endParaRPr lang="fr-FR" dirty="0" smtClean="0">
              <a:solidFill>
                <a:schemeClr val="accent1">
                  <a:lumMod val="60000"/>
                  <a:lumOff val="40000"/>
                </a:schemeClr>
              </a:solidFill>
            </a:endParaRPr>
          </a:p>
          <a:p>
            <a:pPr marL="342900" indent="-342900">
              <a:buAutoNum type="arabicPeriod"/>
            </a:pPr>
            <a:r>
              <a:rPr lang="fr-FR" dirty="0" smtClean="0">
                <a:solidFill>
                  <a:schemeClr val="bg1">
                    <a:lumMod val="85000"/>
                  </a:schemeClr>
                </a:solidFill>
              </a:rPr>
              <a:t>Seconde générale et technologique</a:t>
            </a:r>
          </a:p>
          <a:p>
            <a:pPr marL="342900" indent="-342900">
              <a:buAutoNum type="arabicPeriod"/>
            </a:pPr>
            <a:endParaRPr lang="fr-FR" dirty="0" smtClean="0">
              <a:solidFill>
                <a:schemeClr val="bg1">
                  <a:lumMod val="85000"/>
                </a:schemeClr>
              </a:solidFill>
            </a:endParaRPr>
          </a:p>
          <a:p>
            <a:pPr marL="342900" indent="-342900">
              <a:buAutoNum type="arabicPeriod"/>
            </a:pPr>
            <a:r>
              <a:rPr lang="fr-FR" dirty="0" smtClean="0">
                <a:solidFill>
                  <a:schemeClr val="bg1">
                    <a:lumMod val="85000"/>
                  </a:schemeClr>
                </a:solidFill>
              </a:rPr>
              <a:t>Seconde professionnelle</a:t>
            </a:r>
          </a:p>
          <a:p>
            <a:pPr marL="342900" indent="-342900">
              <a:buAutoNum type="arabicPeriod"/>
            </a:pPr>
            <a:endParaRPr lang="fr-FR" dirty="0" smtClean="0">
              <a:solidFill>
                <a:schemeClr val="bg1">
                  <a:lumMod val="85000"/>
                </a:schemeClr>
              </a:solidFill>
            </a:endParaRPr>
          </a:p>
          <a:p>
            <a:pPr marL="342900" indent="-342900">
              <a:buAutoNum type="arabicPeriod"/>
            </a:pPr>
            <a:r>
              <a:rPr lang="fr-FR" dirty="0" smtClean="0">
                <a:solidFill>
                  <a:srgbClr val="0070C0"/>
                </a:solidFill>
              </a:rPr>
              <a:t>1</a:t>
            </a:r>
            <a:r>
              <a:rPr lang="fr-FR" baseline="30000" dirty="0" smtClean="0">
                <a:solidFill>
                  <a:srgbClr val="0070C0"/>
                </a:solidFill>
              </a:rPr>
              <a:t>ère</a:t>
            </a:r>
            <a:r>
              <a:rPr lang="fr-FR" dirty="0" smtClean="0">
                <a:solidFill>
                  <a:srgbClr val="0070C0"/>
                </a:solidFill>
              </a:rPr>
              <a:t> année de CAP</a:t>
            </a:r>
          </a:p>
          <a:p>
            <a:pPr marL="342900" indent="-342900">
              <a:buAutoNum type="arabicPeriod"/>
            </a:pPr>
            <a:endParaRPr lang="fr-FR" dirty="0" smtClean="0">
              <a:solidFill>
                <a:schemeClr val="bg1">
                  <a:lumMod val="85000"/>
                </a:schemeClr>
              </a:solidFill>
            </a:endParaRPr>
          </a:p>
          <a:p>
            <a:pPr marL="342900" indent="-342900">
              <a:buAutoNum type="arabicPeriod"/>
            </a:pPr>
            <a:r>
              <a:rPr lang="fr-FR" dirty="0" smtClean="0">
                <a:solidFill>
                  <a:schemeClr val="bg1">
                    <a:lumMod val="85000"/>
                  </a:schemeClr>
                </a:solidFill>
              </a:rPr>
              <a:t>Autres voies</a:t>
            </a:r>
            <a:endParaRPr lang="fr-FR" dirty="0">
              <a:solidFill>
                <a:schemeClr val="bg1">
                  <a:lumMod val="85000"/>
                </a:schemeClr>
              </a:solidFill>
            </a:endParaRPr>
          </a:p>
        </p:txBody>
      </p:sp>
      <p:sp>
        <p:nvSpPr>
          <p:cNvPr id="15" name="ZoneTexte 14"/>
          <p:cNvSpPr txBox="1"/>
          <p:nvPr/>
        </p:nvSpPr>
        <p:spPr>
          <a:xfrm>
            <a:off x="3357554" y="2876978"/>
            <a:ext cx="4071966" cy="369332"/>
          </a:xfrm>
          <a:prstGeom prst="rect">
            <a:avLst/>
          </a:prstGeom>
          <a:noFill/>
        </p:spPr>
        <p:txBody>
          <a:bodyPr wrap="square" rtlCol="0">
            <a:spAutoFit/>
          </a:bodyPr>
          <a:lstStyle/>
          <a:p>
            <a:r>
              <a:rPr lang="fr-FR" dirty="0" smtClean="0"/>
              <a:t>Travailler ou poursuivre ses études…     </a:t>
            </a:r>
            <a:endParaRPr lang="fr-FR" sz="1400" i="1" dirty="0"/>
          </a:p>
        </p:txBody>
      </p:sp>
      <p:pic>
        <p:nvPicPr>
          <p:cNvPr id="34817" name="Picture 1"/>
          <p:cNvPicPr>
            <a:picLocks noChangeAspect="1" noChangeArrowheads="1"/>
          </p:cNvPicPr>
          <p:nvPr/>
        </p:nvPicPr>
        <p:blipFill>
          <a:blip r:embed="rId6"/>
          <a:srcRect/>
          <a:stretch>
            <a:fillRect/>
          </a:stretch>
        </p:blipFill>
        <p:spPr bwMode="auto">
          <a:xfrm>
            <a:off x="2571736" y="2855123"/>
            <a:ext cx="5891220" cy="3931463"/>
          </a:xfrm>
          <a:prstGeom prst="rect">
            <a:avLst/>
          </a:prstGeom>
          <a:noFill/>
          <a:ln w="9525">
            <a:noFill/>
            <a:miter lim="800000"/>
            <a:headEnd/>
            <a:tailEnd/>
          </a:ln>
          <a:effectLst/>
        </p:spPr>
      </p:pic>
      <p:pic>
        <p:nvPicPr>
          <p:cNvPr id="2" name="Image 1"/>
          <p:cNvPicPr>
            <a:picLocks noChangeAspect="1"/>
          </p:cNvPicPr>
          <p:nvPr/>
        </p:nvPicPr>
        <p:blipFill>
          <a:blip r:embed="rId7"/>
          <a:stretch>
            <a:fillRect/>
          </a:stretch>
        </p:blipFill>
        <p:spPr>
          <a:xfrm>
            <a:off x="47604" y="214290"/>
            <a:ext cx="1908213" cy="1042506"/>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ode de la route : 5 règles à connaître sur les ronds-points"/>
          <p:cNvPicPr>
            <a:picLocks noChangeAspect="1" noChangeArrowheads="1"/>
          </p:cNvPicPr>
          <p:nvPr/>
        </p:nvPicPr>
        <p:blipFill>
          <a:blip r:embed="rId2">
            <a:duotone>
              <a:schemeClr val="bg2">
                <a:shade val="45000"/>
                <a:satMod val="135000"/>
              </a:schemeClr>
              <a:prstClr val="white"/>
            </a:duotone>
          </a:blip>
          <a:srcRect/>
          <a:stretch>
            <a:fillRect/>
          </a:stretch>
        </p:blipFill>
        <p:spPr bwMode="auto">
          <a:xfrm>
            <a:off x="2347938" y="2285992"/>
            <a:ext cx="6584410" cy="4286280"/>
          </a:xfrm>
          <a:prstGeom prst="rect">
            <a:avLst/>
          </a:prstGeom>
          <a:noFill/>
        </p:spPr>
      </p:pic>
      <p:pic>
        <p:nvPicPr>
          <p:cNvPr id="6" name="Image 5"/>
          <p:cNvPicPr/>
          <p:nvPr/>
        </p:nvPicPr>
        <p:blipFill>
          <a:blip r:embed="rId3">
            <a:extLst>
              <a:ext uri="{28A0092B-C50C-407E-A947-70E740481C1C}">
                <a14:useLocalDpi xmlns:a14="http://schemas.microsoft.com/office/drawing/2010/main" val="0"/>
              </a:ext>
            </a:extLst>
          </a:blip>
          <a:stretch>
            <a:fillRect/>
          </a:stretch>
        </p:blipFill>
        <p:spPr>
          <a:xfrm>
            <a:off x="4962538" y="142852"/>
            <a:ext cx="1466850" cy="971550"/>
          </a:xfrm>
          <a:prstGeom prst="rect">
            <a:avLst/>
          </a:prstGeom>
        </p:spPr>
      </p:pic>
      <p:pic>
        <p:nvPicPr>
          <p:cNvPr id="7" name="Image 6" descr="https://upload.wikimedia.org/wikipedia/fr/3/34/Guyane_(collectivit%C3%A9_territoriale)_logo_2015.png"/>
          <p:cNvPicPr/>
          <p:nvPr/>
        </p:nvPicPr>
        <p:blipFill>
          <a:blip r:embed="rId4" cstate="print"/>
          <a:srcRect/>
          <a:stretch>
            <a:fillRect/>
          </a:stretch>
        </p:blipFill>
        <p:spPr bwMode="auto">
          <a:xfrm>
            <a:off x="2690809" y="214290"/>
            <a:ext cx="1381125" cy="952500"/>
          </a:xfrm>
          <a:prstGeom prst="rect">
            <a:avLst/>
          </a:prstGeom>
          <a:noFill/>
          <a:ln w="9525">
            <a:noFill/>
            <a:miter lim="800000"/>
            <a:headEnd/>
            <a:tailEnd/>
          </a:ln>
        </p:spPr>
      </p:pic>
      <p:pic>
        <p:nvPicPr>
          <p:cNvPr id="8" name="Image 7"/>
          <p:cNvPicPr/>
          <p:nvPr/>
        </p:nvPicPr>
        <p:blipFill>
          <a:blip r:embed="rId5" cstate="print">
            <a:extLst>
              <a:ext uri="{28A0092B-C50C-407E-A947-70E740481C1C}">
                <a14:useLocalDpi xmlns:a14="http://schemas.microsoft.com/office/drawing/2010/main" val="0"/>
              </a:ext>
            </a:extLst>
          </a:blip>
          <a:stretch>
            <a:fillRect/>
          </a:stretch>
        </p:blipFill>
        <p:spPr>
          <a:xfrm>
            <a:off x="7358082" y="285728"/>
            <a:ext cx="1495425" cy="989965"/>
          </a:xfrm>
          <a:prstGeom prst="rect">
            <a:avLst/>
          </a:prstGeom>
        </p:spPr>
      </p:pic>
      <p:sp>
        <p:nvSpPr>
          <p:cNvPr id="1027" name="Zone de texte 307"/>
          <p:cNvSpPr txBox="1">
            <a:spLocks noChangeArrowheads="1"/>
          </p:cNvSpPr>
          <p:nvPr/>
        </p:nvSpPr>
        <p:spPr bwMode="auto">
          <a:xfrm>
            <a:off x="5000628" y="1049338"/>
            <a:ext cx="1430337"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900" b="1" i="0" u="none" strike="noStrike" cap="none" normalizeH="0" baseline="0" dirty="0" smtClean="0">
                <a:ln>
                  <a:noFill/>
                </a:ln>
                <a:solidFill>
                  <a:schemeClr val="tx1"/>
                </a:solidFill>
                <a:effectLst/>
                <a:latin typeface="Calibri" pitchFamily="34" charset="0"/>
                <a:cs typeface="Arial" pitchFamily="34" charset="0"/>
              </a:rPr>
              <a:t>Collège </a:t>
            </a:r>
            <a:r>
              <a:rPr kumimoji="0" lang="fr-FR" sz="900" b="1" i="0" u="none" strike="noStrike" cap="none" normalizeH="0" baseline="0" dirty="0" smtClean="0">
                <a:ln>
                  <a:noFill/>
                </a:ln>
                <a:solidFill>
                  <a:schemeClr val="tx1"/>
                </a:solidFill>
                <a:effectLst/>
                <a:latin typeface="Calibri" pitchFamily="34" charset="0"/>
                <a:cs typeface="Arial" pitchFamily="34" charset="0"/>
              </a:rPr>
              <a:t>Gérard </a:t>
            </a:r>
            <a:r>
              <a:rPr kumimoji="0" lang="fr-FR" sz="900" b="1" i="0" u="none" strike="noStrike" cap="none" normalizeH="0" baseline="0" dirty="0" smtClean="0">
                <a:ln>
                  <a:noFill/>
                </a:ln>
                <a:solidFill>
                  <a:schemeClr val="tx1"/>
                </a:solidFill>
                <a:effectLst/>
                <a:latin typeface="Calibri" pitchFamily="34" charset="0"/>
                <a:cs typeface="Arial" pitchFamily="34" charset="0"/>
              </a:rPr>
              <a:t>HOLDER</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1028" name="Connecteur droit avec flèche 6"/>
          <p:cNvCxnSpPr>
            <a:cxnSpLocks noChangeShapeType="1"/>
          </p:cNvCxnSpPr>
          <p:nvPr/>
        </p:nvCxnSpPr>
        <p:spPr bwMode="auto">
          <a:xfrm flipV="1">
            <a:off x="2346325" y="1301750"/>
            <a:ext cx="5773738" cy="44450"/>
          </a:xfrm>
          <a:prstGeom prst="straightConnector1">
            <a:avLst/>
          </a:prstGeom>
          <a:noFill/>
          <a:ln w="9525">
            <a:solidFill>
              <a:srgbClr val="0070C0"/>
            </a:solidFill>
            <a:round/>
            <a:headEnd/>
            <a:tailEnd/>
          </a:ln>
        </p:spPr>
      </p:cxnSp>
      <p:sp>
        <p:nvSpPr>
          <p:cNvPr id="1029" name="Zone de texte 191"/>
          <p:cNvSpPr txBox="1">
            <a:spLocks noChangeArrowheads="1"/>
          </p:cNvSpPr>
          <p:nvPr/>
        </p:nvSpPr>
        <p:spPr bwMode="auto">
          <a:xfrm>
            <a:off x="434975" y="1397000"/>
            <a:ext cx="8709025" cy="677108"/>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dirty="0" smtClean="0">
                <a:ln>
                  <a:noFill/>
                </a:ln>
                <a:solidFill>
                  <a:schemeClr val="accent3">
                    <a:lumMod val="50000"/>
                  </a:schemeClr>
                </a:solidFill>
                <a:effectLst/>
                <a:latin typeface="Stencil" pitchFamily="82" charset="0"/>
                <a:cs typeface="Arial" pitchFamily="34" charset="0"/>
              </a:rPr>
              <a:t>Entretiens personnalises d’orientation</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smtClean="0">
                <a:ln>
                  <a:noFill/>
                </a:ln>
                <a:solidFill>
                  <a:schemeClr val="accent3">
                    <a:lumMod val="50000"/>
                  </a:schemeClr>
                </a:solidFill>
                <a:effectLst/>
                <a:latin typeface="Stencil" pitchFamily="82" charset="0"/>
                <a:cs typeface="Arial" pitchFamily="34" charset="0"/>
              </a:rPr>
              <a:t>(MERCREDI 29 mars 2023)</a:t>
            </a:r>
            <a:endParaRPr kumimoji="0" lang="fr-FR" sz="1800" b="0" i="0" u="none" strike="noStrike" cap="none" normalizeH="0" baseline="0" dirty="0" smtClean="0">
              <a:ln>
                <a:noFill/>
              </a:ln>
              <a:solidFill>
                <a:schemeClr val="accent3">
                  <a:lumMod val="50000"/>
                </a:schemeClr>
              </a:solidFill>
              <a:effectLst/>
              <a:latin typeface="Arial" pitchFamily="34" charset="0"/>
              <a:cs typeface="Arial" pitchFamily="34" charset="0"/>
            </a:endParaRPr>
          </a:p>
        </p:txBody>
      </p:sp>
      <p:cxnSp>
        <p:nvCxnSpPr>
          <p:cNvPr id="1030" name="Connecteur droit avec flèche 2"/>
          <p:cNvCxnSpPr>
            <a:cxnSpLocks noChangeShapeType="1"/>
          </p:cNvCxnSpPr>
          <p:nvPr/>
        </p:nvCxnSpPr>
        <p:spPr bwMode="auto">
          <a:xfrm flipV="1">
            <a:off x="2309813" y="2089150"/>
            <a:ext cx="5773737" cy="44450"/>
          </a:xfrm>
          <a:prstGeom prst="straightConnector1">
            <a:avLst/>
          </a:prstGeom>
          <a:noFill/>
          <a:ln w="9525">
            <a:solidFill>
              <a:srgbClr val="0070C0"/>
            </a:solidFill>
            <a:round/>
            <a:headEnd/>
            <a:tailEnd/>
          </a:ln>
        </p:spPr>
      </p:cxnSp>
      <p:sp>
        <p:nvSpPr>
          <p:cNvPr id="14" name="ZoneTexte 13"/>
          <p:cNvSpPr txBox="1"/>
          <p:nvPr/>
        </p:nvSpPr>
        <p:spPr>
          <a:xfrm>
            <a:off x="2357422" y="2285992"/>
            <a:ext cx="6786578" cy="584775"/>
          </a:xfrm>
          <a:prstGeom prst="rect">
            <a:avLst/>
          </a:prstGeom>
          <a:noFill/>
        </p:spPr>
        <p:txBody>
          <a:bodyPr wrap="square" rtlCol="0">
            <a:spAutoFit/>
          </a:bodyPr>
          <a:lstStyle/>
          <a:p>
            <a:r>
              <a:rPr lang="fr-FR" sz="3200" dirty="0" smtClean="0">
                <a:latin typeface="Britannic Bold" pitchFamily="34" charset="0"/>
              </a:rPr>
              <a:t># L’apprentissage ou la vie active…</a:t>
            </a:r>
            <a:endParaRPr lang="fr-FR" sz="3200" dirty="0">
              <a:latin typeface="Britannic Bold" pitchFamily="34" charset="0"/>
            </a:endParaRPr>
          </a:p>
        </p:txBody>
      </p:sp>
      <p:sp>
        <p:nvSpPr>
          <p:cNvPr id="13" name="ZoneTexte 12"/>
          <p:cNvSpPr txBox="1"/>
          <p:nvPr/>
        </p:nvSpPr>
        <p:spPr>
          <a:xfrm>
            <a:off x="142844" y="2500306"/>
            <a:ext cx="2357454" cy="3139321"/>
          </a:xfrm>
          <a:prstGeom prst="rect">
            <a:avLst/>
          </a:prstGeom>
          <a:noFill/>
        </p:spPr>
        <p:txBody>
          <a:bodyPr wrap="square" rtlCol="0">
            <a:spAutoFit/>
          </a:bodyPr>
          <a:lstStyle/>
          <a:p>
            <a:pPr marL="342900" indent="-342900">
              <a:buAutoNum type="arabicPeriod"/>
            </a:pPr>
            <a:r>
              <a:rPr lang="fr-FR" dirty="0" smtClean="0">
                <a:solidFill>
                  <a:schemeClr val="bg1">
                    <a:lumMod val="85000"/>
                  </a:schemeClr>
                </a:solidFill>
              </a:rPr>
              <a:t>Calendrier</a:t>
            </a:r>
          </a:p>
          <a:p>
            <a:pPr marL="342900" indent="-342900">
              <a:buAutoNum type="arabicPeriod"/>
            </a:pPr>
            <a:endParaRPr lang="fr-FR" dirty="0" smtClean="0">
              <a:solidFill>
                <a:schemeClr val="accent1">
                  <a:lumMod val="60000"/>
                  <a:lumOff val="40000"/>
                </a:schemeClr>
              </a:solidFill>
            </a:endParaRPr>
          </a:p>
          <a:p>
            <a:pPr marL="342900" indent="-342900">
              <a:buAutoNum type="arabicPeriod"/>
            </a:pPr>
            <a:r>
              <a:rPr lang="fr-FR" dirty="0" smtClean="0">
                <a:solidFill>
                  <a:schemeClr val="bg1">
                    <a:lumMod val="85000"/>
                  </a:schemeClr>
                </a:solidFill>
              </a:rPr>
              <a:t>Seconde générale et technologique</a:t>
            </a:r>
          </a:p>
          <a:p>
            <a:pPr marL="342900" indent="-342900">
              <a:buAutoNum type="arabicPeriod"/>
            </a:pPr>
            <a:endParaRPr lang="fr-FR" dirty="0" smtClean="0">
              <a:solidFill>
                <a:schemeClr val="bg1">
                  <a:lumMod val="85000"/>
                </a:schemeClr>
              </a:solidFill>
            </a:endParaRPr>
          </a:p>
          <a:p>
            <a:pPr marL="342900" indent="-342900">
              <a:buAutoNum type="arabicPeriod"/>
            </a:pPr>
            <a:r>
              <a:rPr lang="fr-FR" dirty="0" smtClean="0">
                <a:solidFill>
                  <a:schemeClr val="bg1">
                    <a:lumMod val="85000"/>
                  </a:schemeClr>
                </a:solidFill>
              </a:rPr>
              <a:t>Seconde professionnelle</a:t>
            </a:r>
          </a:p>
          <a:p>
            <a:pPr marL="342900" indent="-342900">
              <a:buAutoNum type="arabicPeriod"/>
            </a:pPr>
            <a:endParaRPr lang="fr-FR" dirty="0" smtClean="0">
              <a:solidFill>
                <a:schemeClr val="bg1">
                  <a:lumMod val="85000"/>
                </a:schemeClr>
              </a:solidFill>
            </a:endParaRPr>
          </a:p>
          <a:p>
            <a:pPr marL="342900" indent="-342900">
              <a:buAutoNum type="arabicPeriod"/>
            </a:pPr>
            <a:r>
              <a:rPr lang="fr-FR" dirty="0" smtClean="0">
                <a:solidFill>
                  <a:schemeClr val="bg1">
                    <a:lumMod val="75000"/>
                  </a:schemeClr>
                </a:solidFill>
              </a:rPr>
              <a:t>1</a:t>
            </a:r>
            <a:r>
              <a:rPr lang="fr-FR" baseline="30000" dirty="0" smtClean="0">
                <a:solidFill>
                  <a:schemeClr val="bg1">
                    <a:lumMod val="75000"/>
                  </a:schemeClr>
                </a:solidFill>
              </a:rPr>
              <a:t>ère</a:t>
            </a:r>
            <a:r>
              <a:rPr lang="fr-FR" dirty="0" smtClean="0">
                <a:solidFill>
                  <a:schemeClr val="bg1">
                    <a:lumMod val="75000"/>
                  </a:schemeClr>
                </a:solidFill>
              </a:rPr>
              <a:t> année de CAP</a:t>
            </a:r>
          </a:p>
          <a:p>
            <a:pPr marL="342900" indent="-342900">
              <a:buAutoNum type="arabicPeriod"/>
            </a:pPr>
            <a:endParaRPr lang="fr-FR" dirty="0" smtClean="0">
              <a:solidFill>
                <a:schemeClr val="bg1">
                  <a:lumMod val="85000"/>
                </a:schemeClr>
              </a:solidFill>
            </a:endParaRPr>
          </a:p>
          <a:p>
            <a:pPr marL="342900" indent="-342900">
              <a:buAutoNum type="arabicPeriod"/>
            </a:pPr>
            <a:r>
              <a:rPr lang="fr-FR" dirty="0" smtClean="0">
                <a:solidFill>
                  <a:srgbClr val="0070C0"/>
                </a:solidFill>
              </a:rPr>
              <a:t>Autres voies</a:t>
            </a:r>
            <a:endParaRPr lang="fr-FR" dirty="0">
              <a:solidFill>
                <a:srgbClr val="0070C0"/>
              </a:solidFill>
            </a:endParaRPr>
          </a:p>
        </p:txBody>
      </p:sp>
      <p:sp>
        <p:nvSpPr>
          <p:cNvPr id="15" name="ZoneTexte 14"/>
          <p:cNvSpPr txBox="1"/>
          <p:nvPr/>
        </p:nvSpPr>
        <p:spPr>
          <a:xfrm>
            <a:off x="2500298" y="3219767"/>
            <a:ext cx="6357982" cy="1754326"/>
          </a:xfrm>
          <a:prstGeom prst="rect">
            <a:avLst/>
          </a:prstGeom>
          <a:noFill/>
        </p:spPr>
        <p:txBody>
          <a:bodyPr wrap="square" rtlCol="0">
            <a:spAutoFit/>
          </a:bodyPr>
          <a:lstStyle/>
          <a:p>
            <a:pPr algn="just"/>
            <a:r>
              <a:rPr lang="fr-FR" dirty="0" smtClean="0"/>
              <a:t>L'apprentissage est un mode d'acquisition concret à la fois de connaissances théoriques et de compétences pour maîtriser un métier, comprendre l'entreprise, acquérir les savoir-faire indispensables et ainsi favoriser l'intégration dans l'entreprise.</a:t>
            </a:r>
            <a:endParaRPr lang="fr-FR" sz="1400" dirty="0" smtClean="0"/>
          </a:p>
          <a:p>
            <a:endParaRPr lang="fr-FR" dirty="0" smtClean="0"/>
          </a:p>
          <a:p>
            <a:r>
              <a:rPr lang="fr-FR" dirty="0"/>
              <a:t> </a:t>
            </a:r>
            <a:r>
              <a:rPr lang="fr-FR" dirty="0" smtClean="0"/>
              <a:t>     </a:t>
            </a:r>
            <a:endParaRPr lang="fr-FR" sz="1400" i="1" dirty="0"/>
          </a:p>
        </p:txBody>
      </p:sp>
      <p:pic>
        <p:nvPicPr>
          <p:cNvPr id="16" name="Image 15" descr="frame (3).png"/>
          <p:cNvPicPr>
            <a:picLocks noChangeAspect="1"/>
          </p:cNvPicPr>
          <p:nvPr/>
        </p:nvPicPr>
        <p:blipFill>
          <a:blip r:embed="rId6" cstate="print"/>
          <a:stretch>
            <a:fillRect/>
          </a:stretch>
        </p:blipFill>
        <p:spPr>
          <a:xfrm>
            <a:off x="7072330" y="4572008"/>
            <a:ext cx="1550731" cy="1785925"/>
          </a:xfrm>
          <a:prstGeom prst="rect">
            <a:avLst/>
          </a:prstGeom>
        </p:spPr>
      </p:pic>
      <p:pic>
        <p:nvPicPr>
          <p:cNvPr id="33794" name="Picture 2" descr="Journée de l'alternance et de l'apprentissage, pour apprendre et réussir  autrement | Annemasse Agglo"/>
          <p:cNvPicPr>
            <a:picLocks noChangeAspect="1" noChangeArrowheads="1"/>
          </p:cNvPicPr>
          <p:nvPr/>
        </p:nvPicPr>
        <p:blipFill>
          <a:blip r:embed="rId7"/>
          <a:srcRect/>
          <a:stretch>
            <a:fillRect/>
          </a:stretch>
        </p:blipFill>
        <p:spPr bwMode="auto">
          <a:xfrm>
            <a:off x="3286116" y="4714884"/>
            <a:ext cx="2928958" cy="1897965"/>
          </a:xfrm>
          <a:prstGeom prst="rect">
            <a:avLst/>
          </a:prstGeom>
          <a:noFill/>
        </p:spPr>
      </p:pic>
      <p:pic>
        <p:nvPicPr>
          <p:cNvPr id="2" name="Image 1"/>
          <p:cNvPicPr>
            <a:picLocks noChangeAspect="1"/>
          </p:cNvPicPr>
          <p:nvPr/>
        </p:nvPicPr>
        <p:blipFill>
          <a:blip r:embed="rId8"/>
          <a:stretch>
            <a:fillRect/>
          </a:stretch>
        </p:blipFill>
        <p:spPr>
          <a:xfrm>
            <a:off x="113128" y="202159"/>
            <a:ext cx="1908213" cy="1042506"/>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ode de la route : 5 règles à connaître sur les ronds-points"/>
          <p:cNvPicPr>
            <a:picLocks noChangeAspect="1" noChangeArrowheads="1"/>
          </p:cNvPicPr>
          <p:nvPr/>
        </p:nvPicPr>
        <p:blipFill>
          <a:blip r:embed="rId2">
            <a:duotone>
              <a:schemeClr val="bg2">
                <a:shade val="45000"/>
                <a:satMod val="135000"/>
              </a:schemeClr>
              <a:prstClr val="white"/>
            </a:duotone>
          </a:blip>
          <a:srcRect/>
          <a:stretch>
            <a:fillRect/>
          </a:stretch>
        </p:blipFill>
        <p:spPr bwMode="auto">
          <a:xfrm>
            <a:off x="2347938" y="2285992"/>
            <a:ext cx="6584410" cy="4286280"/>
          </a:xfrm>
          <a:prstGeom prst="rect">
            <a:avLst/>
          </a:prstGeom>
          <a:noFill/>
        </p:spPr>
      </p:pic>
      <p:pic>
        <p:nvPicPr>
          <p:cNvPr id="6" name="Image 5"/>
          <p:cNvPicPr/>
          <p:nvPr/>
        </p:nvPicPr>
        <p:blipFill>
          <a:blip r:embed="rId3">
            <a:extLst>
              <a:ext uri="{28A0092B-C50C-407E-A947-70E740481C1C}">
                <a14:useLocalDpi xmlns:a14="http://schemas.microsoft.com/office/drawing/2010/main" val="0"/>
              </a:ext>
            </a:extLst>
          </a:blip>
          <a:stretch>
            <a:fillRect/>
          </a:stretch>
        </p:blipFill>
        <p:spPr>
          <a:xfrm>
            <a:off x="4962538" y="142852"/>
            <a:ext cx="1466850" cy="971550"/>
          </a:xfrm>
          <a:prstGeom prst="rect">
            <a:avLst/>
          </a:prstGeom>
        </p:spPr>
      </p:pic>
      <p:pic>
        <p:nvPicPr>
          <p:cNvPr id="7" name="Image 6" descr="https://upload.wikimedia.org/wikipedia/fr/3/34/Guyane_(collectivit%C3%A9_territoriale)_logo_2015.png"/>
          <p:cNvPicPr/>
          <p:nvPr/>
        </p:nvPicPr>
        <p:blipFill>
          <a:blip r:embed="rId4" cstate="print"/>
          <a:srcRect/>
          <a:stretch>
            <a:fillRect/>
          </a:stretch>
        </p:blipFill>
        <p:spPr bwMode="auto">
          <a:xfrm>
            <a:off x="2690809" y="214290"/>
            <a:ext cx="1381125" cy="952500"/>
          </a:xfrm>
          <a:prstGeom prst="rect">
            <a:avLst/>
          </a:prstGeom>
          <a:noFill/>
          <a:ln w="9525">
            <a:noFill/>
            <a:miter lim="800000"/>
            <a:headEnd/>
            <a:tailEnd/>
          </a:ln>
        </p:spPr>
      </p:pic>
      <p:pic>
        <p:nvPicPr>
          <p:cNvPr id="8" name="Image 7"/>
          <p:cNvPicPr/>
          <p:nvPr/>
        </p:nvPicPr>
        <p:blipFill>
          <a:blip r:embed="rId5" cstate="print">
            <a:extLst>
              <a:ext uri="{28A0092B-C50C-407E-A947-70E740481C1C}">
                <a14:useLocalDpi xmlns:a14="http://schemas.microsoft.com/office/drawing/2010/main" val="0"/>
              </a:ext>
            </a:extLst>
          </a:blip>
          <a:stretch>
            <a:fillRect/>
          </a:stretch>
        </p:blipFill>
        <p:spPr>
          <a:xfrm>
            <a:off x="7358082" y="285728"/>
            <a:ext cx="1495425" cy="989965"/>
          </a:xfrm>
          <a:prstGeom prst="rect">
            <a:avLst/>
          </a:prstGeom>
        </p:spPr>
      </p:pic>
      <p:sp>
        <p:nvSpPr>
          <p:cNvPr id="1027" name="Zone de texte 307"/>
          <p:cNvSpPr txBox="1">
            <a:spLocks noChangeArrowheads="1"/>
          </p:cNvSpPr>
          <p:nvPr/>
        </p:nvSpPr>
        <p:spPr bwMode="auto">
          <a:xfrm>
            <a:off x="5000628" y="1049338"/>
            <a:ext cx="1430337"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900" b="1" i="0" u="none" strike="noStrike" cap="none" normalizeH="0" baseline="0" dirty="0" smtClean="0">
                <a:ln>
                  <a:noFill/>
                </a:ln>
                <a:solidFill>
                  <a:schemeClr val="tx1"/>
                </a:solidFill>
                <a:effectLst/>
                <a:latin typeface="Calibri" pitchFamily="34" charset="0"/>
                <a:cs typeface="Arial" pitchFamily="34" charset="0"/>
              </a:rPr>
              <a:t>Collège </a:t>
            </a:r>
            <a:r>
              <a:rPr kumimoji="0" lang="fr-FR" sz="900" b="1" i="0" u="none" strike="noStrike" cap="none" normalizeH="0" baseline="0" dirty="0" smtClean="0">
                <a:ln>
                  <a:noFill/>
                </a:ln>
                <a:solidFill>
                  <a:schemeClr val="tx1"/>
                </a:solidFill>
                <a:effectLst/>
                <a:latin typeface="Calibri" pitchFamily="34" charset="0"/>
                <a:cs typeface="Arial" pitchFamily="34" charset="0"/>
              </a:rPr>
              <a:t>Gérard </a:t>
            </a:r>
            <a:r>
              <a:rPr kumimoji="0" lang="fr-FR" sz="900" b="1" i="0" u="none" strike="noStrike" cap="none" normalizeH="0" baseline="0" dirty="0" smtClean="0">
                <a:ln>
                  <a:noFill/>
                </a:ln>
                <a:solidFill>
                  <a:schemeClr val="tx1"/>
                </a:solidFill>
                <a:effectLst/>
                <a:latin typeface="Calibri" pitchFamily="34" charset="0"/>
                <a:cs typeface="Arial" pitchFamily="34" charset="0"/>
              </a:rPr>
              <a:t>HOLDER</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1028" name="Connecteur droit avec flèche 6"/>
          <p:cNvCxnSpPr>
            <a:cxnSpLocks noChangeShapeType="1"/>
          </p:cNvCxnSpPr>
          <p:nvPr/>
        </p:nvCxnSpPr>
        <p:spPr bwMode="auto">
          <a:xfrm flipV="1">
            <a:off x="2346325" y="1301750"/>
            <a:ext cx="5773738" cy="44450"/>
          </a:xfrm>
          <a:prstGeom prst="straightConnector1">
            <a:avLst/>
          </a:prstGeom>
          <a:noFill/>
          <a:ln w="9525">
            <a:solidFill>
              <a:srgbClr val="0070C0"/>
            </a:solidFill>
            <a:round/>
            <a:headEnd/>
            <a:tailEnd/>
          </a:ln>
        </p:spPr>
      </p:cxnSp>
      <p:sp>
        <p:nvSpPr>
          <p:cNvPr id="1029" name="Zone de texte 191"/>
          <p:cNvSpPr txBox="1">
            <a:spLocks noChangeArrowheads="1"/>
          </p:cNvSpPr>
          <p:nvPr/>
        </p:nvSpPr>
        <p:spPr bwMode="auto">
          <a:xfrm>
            <a:off x="434975" y="1397000"/>
            <a:ext cx="8709025" cy="677108"/>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dirty="0" smtClean="0">
                <a:ln>
                  <a:noFill/>
                </a:ln>
                <a:solidFill>
                  <a:schemeClr val="accent3">
                    <a:lumMod val="50000"/>
                  </a:schemeClr>
                </a:solidFill>
                <a:effectLst/>
                <a:latin typeface="Stencil" pitchFamily="82" charset="0"/>
                <a:cs typeface="Arial" pitchFamily="34" charset="0"/>
              </a:rPr>
              <a:t>Entretiens personnalises d’orientation</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smtClean="0">
                <a:ln>
                  <a:noFill/>
                </a:ln>
                <a:solidFill>
                  <a:schemeClr val="accent3">
                    <a:lumMod val="50000"/>
                  </a:schemeClr>
                </a:solidFill>
                <a:effectLst/>
                <a:latin typeface="Stencil" pitchFamily="82" charset="0"/>
                <a:cs typeface="Arial" pitchFamily="34" charset="0"/>
              </a:rPr>
              <a:t>(MERCREDI 29 mars 2023)</a:t>
            </a:r>
            <a:endParaRPr kumimoji="0" lang="fr-FR" sz="1800" b="0" i="0" u="none" strike="noStrike" cap="none" normalizeH="0" baseline="0" dirty="0" smtClean="0">
              <a:ln>
                <a:noFill/>
              </a:ln>
              <a:solidFill>
                <a:schemeClr val="accent3">
                  <a:lumMod val="50000"/>
                </a:schemeClr>
              </a:solidFill>
              <a:effectLst/>
              <a:latin typeface="Arial" pitchFamily="34" charset="0"/>
              <a:cs typeface="Arial" pitchFamily="34" charset="0"/>
            </a:endParaRPr>
          </a:p>
        </p:txBody>
      </p:sp>
      <p:cxnSp>
        <p:nvCxnSpPr>
          <p:cNvPr id="1030" name="Connecteur droit avec flèche 2"/>
          <p:cNvCxnSpPr>
            <a:cxnSpLocks noChangeShapeType="1"/>
          </p:cNvCxnSpPr>
          <p:nvPr/>
        </p:nvCxnSpPr>
        <p:spPr bwMode="auto">
          <a:xfrm flipV="1">
            <a:off x="2309813" y="2089150"/>
            <a:ext cx="5773737" cy="44450"/>
          </a:xfrm>
          <a:prstGeom prst="straightConnector1">
            <a:avLst/>
          </a:prstGeom>
          <a:noFill/>
          <a:ln w="9525">
            <a:solidFill>
              <a:srgbClr val="0070C0"/>
            </a:solidFill>
            <a:round/>
            <a:headEnd/>
            <a:tailEnd/>
          </a:ln>
        </p:spPr>
      </p:cxnSp>
      <p:sp>
        <p:nvSpPr>
          <p:cNvPr id="14" name="ZoneTexte 13"/>
          <p:cNvSpPr txBox="1"/>
          <p:nvPr/>
        </p:nvSpPr>
        <p:spPr>
          <a:xfrm>
            <a:off x="2357422" y="2285992"/>
            <a:ext cx="6786578" cy="1077218"/>
          </a:xfrm>
          <a:prstGeom prst="rect">
            <a:avLst/>
          </a:prstGeom>
          <a:noFill/>
        </p:spPr>
        <p:txBody>
          <a:bodyPr wrap="square" rtlCol="0">
            <a:spAutoFit/>
          </a:bodyPr>
          <a:lstStyle/>
          <a:p>
            <a:r>
              <a:rPr lang="fr-FR" sz="3200" dirty="0" smtClean="0">
                <a:latin typeface="Britannic Bold" pitchFamily="34" charset="0"/>
              </a:rPr>
              <a:t># Le Centre de formation des apprentis de Cayenne :</a:t>
            </a:r>
            <a:endParaRPr lang="fr-FR" sz="3200" dirty="0">
              <a:latin typeface="Britannic Bold" pitchFamily="34" charset="0"/>
            </a:endParaRPr>
          </a:p>
        </p:txBody>
      </p:sp>
      <p:sp>
        <p:nvSpPr>
          <p:cNvPr id="13" name="ZoneTexte 12"/>
          <p:cNvSpPr txBox="1"/>
          <p:nvPr/>
        </p:nvSpPr>
        <p:spPr>
          <a:xfrm>
            <a:off x="142844" y="2500306"/>
            <a:ext cx="2357454" cy="3139321"/>
          </a:xfrm>
          <a:prstGeom prst="rect">
            <a:avLst/>
          </a:prstGeom>
          <a:noFill/>
        </p:spPr>
        <p:txBody>
          <a:bodyPr wrap="square" rtlCol="0">
            <a:spAutoFit/>
          </a:bodyPr>
          <a:lstStyle/>
          <a:p>
            <a:pPr marL="342900" indent="-342900">
              <a:buAutoNum type="arabicPeriod"/>
            </a:pPr>
            <a:r>
              <a:rPr lang="fr-FR" dirty="0" smtClean="0">
                <a:solidFill>
                  <a:schemeClr val="bg1">
                    <a:lumMod val="85000"/>
                  </a:schemeClr>
                </a:solidFill>
              </a:rPr>
              <a:t>Calendrier</a:t>
            </a:r>
          </a:p>
          <a:p>
            <a:pPr marL="342900" indent="-342900">
              <a:buAutoNum type="arabicPeriod"/>
            </a:pPr>
            <a:endParaRPr lang="fr-FR" dirty="0" smtClean="0">
              <a:solidFill>
                <a:schemeClr val="accent1">
                  <a:lumMod val="60000"/>
                  <a:lumOff val="40000"/>
                </a:schemeClr>
              </a:solidFill>
            </a:endParaRPr>
          </a:p>
          <a:p>
            <a:pPr marL="342900" indent="-342900">
              <a:buAutoNum type="arabicPeriod"/>
            </a:pPr>
            <a:r>
              <a:rPr lang="fr-FR" dirty="0" smtClean="0">
                <a:solidFill>
                  <a:schemeClr val="bg1">
                    <a:lumMod val="85000"/>
                  </a:schemeClr>
                </a:solidFill>
              </a:rPr>
              <a:t>Seconde générale et technologique</a:t>
            </a:r>
          </a:p>
          <a:p>
            <a:pPr marL="342900" indent="-342900">
              <a:buAutoNum type="arabicPeriod"/>
            </a:pPr>
            <a:endParaRPr lang="fr-FR" dirty="0" smtClean="0">
              <a:solidFill>
                <a:schemeClr val="bg1">
                  <a:lumMod val="85000"/>
                </a:schemeClr>
              </a:solidFill>
            </a:endParaRPr>
          </a:p>
          <a:p>
            <a:pPr marL="342900" indent="-342900">
              <a:buAutoNum type="arabicPeriod"/>
            </a:pPr>
            <a:r>
              <a:rPr lang="fr-FR" dirty="0" smtClean="0">
                <a:solidFill>
                  <a:schemeClr val="bg1">
                    <a:lumMod val="85000"/>
                  </a:schemeClr>
                </a:solidFill>
              </a:rPr>
              <a:t>Seconde professionnelle</a:t>
            </a:r>
          </a:p>
          <a:p>
            <a:pPr marL="342900" indent="-342900">
              <a:buAutoNum type="arabicPeriod"/>
            </a:pPr>
            <a:endParaRPr lang="fr-FR" dirty="0" smtClean="0">
              <a:solidFill>
                <a:schemeClr val="bg1">
                  <a:lumMod val="85000"/>
                </a:schemeClr>
              </a:solidFill>
            </a:endParaRPr>
          </a:p>
          <a:p>
            <a:pPr marL="342900" indent="-342900">
              <a:buAutoNum type="arabicPeriod"/>
            </a:pPr>
            <a:r>
              <a:rPr lang="fr-FR" dirty="0" smtClean="0">
                <a:solidFill>
                  <a:schemeClr val="bg1">
                    <a:lumMod val="75000"/>
                  </a:schemeClr>
                </a:solidFill>
              </a:rPr>
              <a:t>1</a:t>
            </a:r>
            <a:r>
              <a:rPr lang="fr-FR" baseline="30000" dirty="0" smtClean="0">
                <a:solidFill>
                  <a:schemeClr val="bg1">
                    <a:lumMod val="75000"/>
                  </a:schemeClr>
                </a:solidFill>
              </a:rPr>
              <a:t>ère</a:t>
            </a:r>
            <a:r>
              <a:rPr lang="fr-FR" dirty="0" smtClean="0">
                <a:solidFill>
                  <a:schemeClr val="bg1">
                    <a:lumMod val="75000"/>
                  </a:schemeClr>
                </a:solidFill>
              </a:rPr>
              <a:t> année de CAP</a:t>
            </a:r>
          </a:p>
          <a:p>
            <a:pPr marL="342900" indent="-342900">
              <a:buAutoNum type="arabicPeriod"/>
            </a:pPr>
            <a:endParaRPr lang="fr-FR" dirty="0" smtClean="0">
              <a:solidFill>
                <a:schemeClr val="bg1">
                  <a:lumMod val="85000"/>
                </a:schemeClr>
              </a:solidFill>
            </a:endParaRPr>
          </a:p>
          <a:p>
            <a:pPr marL="342900" indent="-342900">
              <a:buAutoNum type="arabicPeriod"/>
            </a:pPr>
            <a:r>
              <a:rPr lang="fr-FR" dirty="0" smtClean="0">
                <a:solidFill>
                  <a:srgbClr val="0070C0"/>
                </a:solidFill>
              </a:rPr>
              <a:t>Autres voies</a:t>
            </a:r>
            <a:endParaRPr lang="fr-FR" dirty="0">
              <a:solidFill>
                <a:srgbClr val="0070C0"/>
              </a:solidFill>
            </a:endParaRPr>
          </a:p>
        </p:txBody>
      </p:sp>
      <p:pic>
        <p:nvPicPr>
          <p:cNvPr id="36866" name="Picture 2" descr="CMA GUYANE">
            <a:hlinkClick r:id="rId6"/>
          </p:cNvPr>
          <p:cNvPicPr>
            <a:picLocks noChangeAspect="1" noChangeArrowheads="1"/>
          </p:cNvPicPr>
          <p:nvPr/>
        </p:nvPicPr>
        <p:blipFill>
          <a:blip r:embed="rId7"/>
          <a:srcRect/>
          <a:stretch>
            <a:fillRect/>
          </a:stretch>
        </p:blipFill>
        <p:spPr bwMode="auto">
          <a:xfrm>
            <a:off x="7215206" y="3000372"/>
            <a:ext cx="1071570" cy="1242146"/>
          </a:xfrm>
          <a:prstGeom prst="rect">
            <a:avLst/>
          </a:prstGeom>
          <a:noFill/>
        </p:spPr>
      </p:pic>
      <p:sp>
        <p:nvSpPr>
          <p:cNvPr id="17" name="ZoneTexte 16"/>
          <p:cNvSpPr txBox="1"/>
          <p:nvPr/>
        </p:nvSpPr>
        <p:spPr>
          <a:xfrm>
            <a:off x="2500298" y="3357562"/>
            <a:ext cx="4643470" cy="1200329"/>
          </a:xfrm>
          <a:prstGeom prst="rect">
            <a:avLst/>
          </a:prstGeom>
          <a:noFill/>
        </p:spPr>
        <p:txBody>
          <a:bodyPr wrap="square" rtlCol="0">
            <a:spAutoFit/>
          </a:bodyPr>
          <a:lstStyle/>
          <a:p>
            <a:r>
              <a:rPr lang="fr-FR" dirty="0" smtClean="0"/>
              <a:t>&gt;&gt; Brochure formations = </a:t>
            </a:r>
          </a:p>
          <a:p>
            <a:r>
              <a:rPr lang="fr-FR" dirty="0" smtClean="0">
                <a:hlinkClick r:id="rId8"/>
              </a:rPr>
              <a:t>https://cma-guyane.fr/wp-content/uploads/2019/04/BROCHURE-FORMATION-2022.pdf</a:t>
            </a:r>
            <a:endParaRPr lang="fr-FR" dirty="0"/>
          </a:p>
        </p:txBody>
      </p:sp>
      <p:sp>
        <p:nvSpPr>
          <p:cNvPr id="36868" name="AutoShape 4" descr="Résultat de recherche d'images pour &quot;panneau attention&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36870" name="AutoShape 6" descr="Résultat de recherche d'images pour &quot;panneau attention&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36872" name="Picture 8" descr="Panneau de signalisation de danger en France — Wikipédia"/>
          <p:cNvPicPr>
            <a:picLocks noChangeAspect="1" noChangeArrowheads="1"/>
          </p:cNvPicPr>
          <p:nvPr/>
        </p:nvPicPr>
        <p:blipFill>
          <a:blip r:embed="rId9" cstate="print"/>
          <a:srcRect/>
          <a:stretch>
            <a:fillRect/>
          </a:stretch>
        </p:blipFill>
        <p:spPr bwMode="auto">
          <a:xfrm>
            <a:off x="2643174" y="4857760"/>
            <a:ext cx="1217693" cy="1071570"/>
          </a:xfrm>
          <a:prstGeom prst="rect">
            <a:avLst/>
          </a:prstGeom>
          <a:noFill/>
        </p:spPr>
      </p:pic>
      <p:sp>
        <p:nvSpPr>
          <p:cNvPr id="21" name="ZoneTexte 20"/>
          <p:cNvSpPr txBox="1"/>
          <p:nvPr/>
        </p:nvSpPr>
        <p:spPr>
          <a:xfrm>
            <a:off x="4071934" y="4929198"/>
            <a:ext cx="4857784" cy="954107"/>
          </a:xfrm>
          <a:prstGeom prst="rect">
            <a:avLst/>
          </a:prstGeom>
          <a:noFill/>
        </p:spPr>
        <p:txBody>
          <a:bodyPr wrap="square" rtlCol="0">
            <a:spAutoFit/>
          </a:bodyPr>
          <a:lstStyle/>
          <a:p>
            <a:pPr algn="just"/>
            <a:r>
              <a:rPr lang="fr-FR" sz="1400" i="1" dirty="0" smtClean="0"/>
              <a:t>Cette voie [rémunérée] nécessite obligatoirement la signature d’un </a:t>
            </a:r>
            <a:r>
              <a:rPr lang="fr-FR" sz="1400" i="1" u="sng" dirty="0" smtClean="0"/>
              <a:t>contrat de travail </a:t>
            </a:r>
            <a:r>
              <a:rPr lang="fr-FR" sz="1400" i="1" dirty="0" smtClean="0"/>
              <a:t>avec une entreprise. Cela impose d’être de </a:t>
            </a:r>
            <a:r>
              <a:rPr lang="fr-FR" sz="1400" b="1" i="1" dirty="0" smtClean="0"/>
              <a:t>nationalité française ou posséder un titre de séjour </a:t>
            </a:r>
            <a:r>
              <a:rPr lang="fr-FR" sz="1400" i="1" dirty="0" smtClean="0"/>
              <a:t>autorisant une activité salariée.</a:t>
            </a:r>
          </a:p>
        </p:txBody>
      </p:sp>
      <p:pic>
        <p:nvPicPr>
          <p:cNvPr id="2" name="Image 1"/>
          <p:cNvPicPr>
            <a:picLocks noChangeAspect="1"/>
          </p:cNvPicPr>
          <p:nvPr/>
        </p:nvPicPr>
        <p:blipFill>
          <a:blip r:embed="rId10"/>
          <a:stretch>
            <a:fillRect/>
          </a:stretch>
        </p:blipFill>
        <p:spPr>
          <a:xfrm>
            <a:off x="142844" y="167146"/>
            <a:ext cx="1908213" cy="1042506"/>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ode de la route : 5 règles à connaître sur les ronds-points"/>
          <p:cNvPicPr>
            <a:picLocks noChangeAspect="1" noChangeArrowheads="1"/>
          </p:cNvPicPr>
          <p:nvPr/>
        </p:nvPicPr>
        <p:blipFill>
          <a:blip r:embed="rId2">
            <a:duotone>
              <a:schemeClr val="bg2">
                <a:shade val="45000"/>
                <a:satMod val="135000"/>
              </a:schemeClr>
              <a:prstClr val="white"/>
            </a:duotone>
          </a:blip>
          <a:srcRect/>
          <a:stretch>
            <a:fillRect/>
          </a:stretch>
        </p:blipFill>
        <p:spPr bwMode="auto">
          <a:xfrm>
            <a:off x="2347938" y="2285992"/>
            <a:ext cx="6584410" cy="4286280"/>
          </a:xfrm>
          <a:prstGeom prst="rect">
            <a:avLst/>
          </a:prstGeom>
          <a:noFill/>
        </p:spPr>
      </p:pic>
      <p:pic>
        <p:nvPicPr>
          <p:cNvPr id="6" name="Image 5"/>
          <p:cNvPicPr/>
          <p:nvPr/>
        </p:nvPicPr>
        <p:blipFill>
          <a:blip r:embed="rId3">
            <a:extLst>
              <a:ext uri="{28A0092B-C50C-407E-A947-70E740481C1C}">
                <a14:useLocalDpi xmlns:a14="http://schemas.microsoft.com/office/drawing/2010/main" val="0"/>
              </a:ext>
            </a:extLst>
          </a:blip>
          <a:stretch>
            <a:fillRect/>
          </a:stretch>
        </p:blipFill>
        <p:spPr>
          <a:xfrm>
            <a:off x="4962538" y="142852"/>
            <a:ext cx="1466850" cy="971550"/>
          </a:xfrm>
          <a:prstGeom prst="rect">
            <a:avLst/>
          </a:prstGeom>
        </p:spPr>
      </p:pic>
      <p:pic>
        <p:nvPicPr>
          <p:cNvPr id="7" name="Image 6" descr="https://upload.wikimedia.org/wikipedia/fr/3/34/Guyane_(collectivit%C3%A9_territoriale)_logo_2015.png"/>
          <p:cNvPicPr/>
          <p:nvPr/>
        </p:nvPicPr>
        <p:blipFill>
          <a:blip r:embed="rId4" cstate="print"/>
          <a:srcRect/>
          <a:stretch>
            <a:fillRect/>
          </a:stretch>
        </p:blipFill>
        <p:spPr bwMode="auto">
          <a:xfrm>
            <a:off x="2690809" y="214290"/>
            <a:ext cx="1381125" cy="952500"/>
          </a:xfrm>
          <a:prstGeom prst="rect">
            <a:avLst/>
          </a:prstGeom>
          <a:noFill/>
          <a:ln w="9525">
            <a:noFill/>
            <a:miter lim="800000"/>
            <a:headEnd/>
            <a:tailEnd/>
          </a:ln>
        </p:spPr>
      </p:pic>
      <p:pic>
        <p:nvPicPr>
          <p:cNvPr id="8" name="Image 7"/>
          <p:cNvPicPr/>
          <p:nvPr/>
        </p:nvPicPr>
        <p:blipFill>
          <a:blip r:embed="rId5" cstate="print">
            <a:extLst>
              <a:ext uri="{28A0092B-C50C-407E-A947-70E740481C1C}">
                <a14:useLocalDpi xmlns:a14="http://schemas.microsoft.com/office/drawing/2010/main" val="0"/>
              </a:ext>
            </a:extLst>
          </a:blip>
          <a:stretch>
            <a:fillRect/>
          </a:stretch>
        </p:blipFill>
        <p:spPr>
          <a:xfrm>
            <a:off x="7358082" y="285728"/>
            <a:ext cx="1495425" cy="989965"/>
          </a:xfrm>
          <a:prstGeom prst="rect">
            <a:avLst/>
          </a:prstGeom>
        </p:spPr>
      </p:pic>
      <p:sp>
        <p:nvSpPr>
          <p:cNvPr id="1027" name="Zone de texte 307"/>
          <p:cNvSpPr txBox="1">
            <a:spLocks noChangeArrowheads="1"/>
          </p:cNvSpPr>
          <p:nvPr/>
        </p:nvSpPr>
        <p:spPr bwMode="auto">
          <a:xfrm>
            <a:off x="5000628" y="1049338"/>
            <a:ext cx="1430337"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900" b="1" i="0" u="none" strike="noStrike" cap="none" normalizeH="0" baseline="0" dirty="0" smtClean="0">
                <a:ln>
                  <a:noFill/>
                </a:ln>
                <a:solidFill>
                  <a:schemeClr val="tx1"/>
                </a:solidFill>
                <a:effectLst/>
                <a:latin typeface="Calibri" pitchFamily="34" charset="0"/>
                <a:cs typeface="Arial" pitchFamily="34" charset="0"/>
              </a:rPr>
              <a:t>Collège </a:t>
            </a:r>
            <a:r>
              <a:rPr kumimoji="0" lang="fr-FR" sz="900" b="1" i="0" u="none" strike="noStrike" cap="none" normalizeH="0" baseline="0" dirty="0" smtClean="0">
                <a:ln>
                  <a:noFill/>
                </a:ln>
                <a:solidFill>
                  <a:schemeClr val="tx1"/>
                </a:solidFill>
                <a:effectLst/>
                <a:latin typeface="Calibri" pitchFamily="34" charset="0"/>
                <a:cs typeface="Arial" pitchFamily="34" charset="0"/>
              </a:rPr>
              <a:t>Gérard </a:t>
            </a:r>
            <a:r>
              <a:rPr kumimoji="0" lang="fr-FR" sz="900" b="1" i="0" u="none" strike="noStrike" cap="none" normalizeH="0" baseline="0" dirty="0" smtClean="0">
                <a:ln>
                  <a:noFill/>
                </a:ln>
                <a:solidFill>
                  <a:schemeClr val="tx1"/>
                </a:solidFill>
                <a:effectLst/>
                <a:latin typeface="Calibri" pitchFamily="34" charset="0"/>
                <a:cs typeface="Arial" pitchFamily="34" charset="0"/>
              </a:rPr>
              <a:t>HOLDER</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1028" name="Connecteur droit avec flèche 6"/>
          <p:cNvCxnSpPr>
            <a:cxnSpLocks noChangeShapeType="1"/>
          </p:cNvCxnSpPr>
          <p:nvPr/>
        </p:nvCxnSpPr>
        <p:spPr bwMode="auto">
          <a:xfrm flipV="1">
            <a:off x="2346325" y="1301750"/>
            <a:ext cx="5773738" cy="44450"/>
          </a:xfrm>
          <a:prstGeom prst="straightConnector1">
            <a:avLst/>
          </a:prstGeom>
          <a:noFill/>
          <a:ln w="9525">
            <a:solidFill>
              <a:srgbClr val="0070C0"/>
            </a:solidFill>
            <a:round/>
            <a:headEnd/>
            <a:tailEnd/>
          </a:ln>
        </p:spPr>
      </p:cxnSp>
      <p:sp>
        <p:nvSpPr>
          <p:cNvPr id="1029" name="Zone de texte 191"/>
          <p:cNvSpPr txBox="1">
            <a:spLocks noChangeArrowheads="1"/>
          </p:cNvSpPr>
          <p:nvPr/>
        </p:nvSpPr>
        <p:spPr bwMode="auto">
          <a:xfrm>
            <a:off x="434975" y="1397000"/>
            <a:ext cx="8709025" cy="677108"/>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dirty="0" smtClean="0">
                <a:ln>
                  <a:noFill/>
                </a:ln>
                <a:solidFill>
                  <a:schemeClr val="accent3">
                    <a:lumMod val="50000"/>
                  </a:schemeClr>
                </a:solidFill>
                <a:effectLst/>
                <a:latin typeface="Stencil" pitchFamily="82" charset="0"/>
                <a:cs typeface="Arial" pitchFamily="34" charset="0"/>
              </a:rPr>
              <a:t>Entretiens personnalises d’orientation</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smtClean="0">
                <a:ln>
                  <a:noFill/>
                </a:ln>
                <a:solidFill>
                  <a:schemeClr val="accent3">
                    <a:lumMod val="50000"/>
                  </a:schemeClr>
                </a:solidFill>
                <a:effectLst/>
                <a:latin typeface="Stencil" pitchFamily="82" charset="0"/>
                <a:cs typeface="Arial" pitchFamily="34" charset="0"/>
              </a:rPr>
              <a:t>(MERCREDI 29 mars 2023)</a:t>
            </a:r>
            <a:endParaRPr kumimoji="0" lang="fr-FR" sz="1800" b="0" i="0" u="none" strike="noStrike" cap="none" normalizeH="0" baseline="0" dirty="0" smtClean="0">
              <a:ln>
                <a:noFill/>
              </a:ln>
              <a:solidFill>
                <a:schemeClr val="accent3">
                  <a:lumMod val="50000"/>
                </a:schemeClr>
              </a:solidFill>
              <a:effectLst/>
              <a:latin typeface="Arial" pitchFamily="34" charset="0"/>
              <a:cs typeface="Arial" pitchFamily="34" charset="0"/>
            </a:endParaRPr>
          </a:p>
        </p:txBody>
      </p:sp>
      <p:cxnSp>
        <p:nvCxnSpPr>
          <p:cNvPr id="1030" name="Connecteur droit avec flèche 2"/>
          <p:cNvCxnSpPr>
            <a:cxnSpLocks noChangeShapeType="1"/>
          </p:cNvCxnSpPr>
          <p:nvPr/>
        </p:nvCxnSpPr>
        <p:spPr bwMode="auto">
          <a:xfrm flipV="1">
            <a:off x="2309813" y="2089150"/>
            <a:ext cx="5773737" cy="44450"/>
          </a:xfrm>
          <a:prstGeom prst="straightConnector1">
            <a:avLst/>
          </a:prstGeom>
          <a:noFill/>
          <a:ln w="9525">
            <a:solidFill>
              <a:srgbClr val="0070C0"/>
            </a:solidFill>
            <a:round/>
            <a:headEnd/>
            <a:tailEnd/>
          </a:ln>
        </p:spPr>
      </p:cxnSp>
      <p:sp>
        <p:nvSpPr>
          <p:cNvPr id="13" name="ZoneTexte 12"/>
          <p:cNvSpPr txBox="1"/>
          <p:nvPr/>
        </p:nvSpPr>
        <p:spPr>
          <a:xfrm>
            <a:off x="142844" y="2500306"/>
            <a:ext cx="2357454" cy="3139321"/>
          </a:xfrm>
          <a:prstGeom prst="rect">
            <a:avLst/>
          </a:prstGeom>
          <a:noFill/>
        </p:spPr>
        <p:txBody>
          <a:bodyPr wrap="square" rtlCol="0">
            <a:spAutoFit/>
          </a:bodyPr>
          <a:lstStyle/>
          <a:p>
            <a:pPr marL="342900" indent="-342900">
              <a:buAutoNum type="arabicPeriod"/>
            </a:pPr>
            <a:r>
              <a:rPr lang="fr-FR" dirty="0" smtClean="0">
                <a:solidFill>
                  <a:srgbClr val="0070C0"/>
                </a:solidFill>
              </a:rPr>
              <a:t>Calendrier</a:t>
            </a:r>
          </a:p>
          <a:p>
            <a:pPr marL="342900" indent="-342900">
              <a:buAutoNum type="arabicPeriod"/>
            </a:pPr>
            <a:endParaRPr lang="fr-FR" dirty="0" smtClean="0">
              <a:solidFill>
                <a:schemeClr val="accent1">
                  <a:lumMod val="60000"/>
                  <a:lumOff val="40000"/>
                </a:schemeClr>
              </a:solidFill>
            </a:endParaRPr>
          </a:p>
          <a:p>
            <a:pPr marL="342900" indent="-342900">
              <a:buAutoNum type="arabicPeriod"/>
            </a:pPr>
            <a:r>
              <a:rPr lang="fr-FR" dirty="0" smtClean="0">
                <a:solidFill>
                  <a:schemeClr val="bg1">
                    <a:lumMod val="85000"/>
                  </a:schemeClr>
                </a:solidFill>
              </a:rPr>
              <a:t>Seconde générale et technologique</a:t>
            </a:r>
          </a:p>
          <a:p>
            <a:pPr marL="342900" indent="-342900">
              <a:buAutoNum type="arabicPeriod"/>
            </a:pPr>
            <a:endParaRPr lang="fr-FR" dirty="0" smtClean="0">
              <a:solidFill>
                <a:schemeClr val="bg1">
                  <a:lumMod val="85000"/>
                </a:schemeClr>
              </a:solidFill>
            </a:endParaRPr>
          </a:p>
          <a:p>
            <a:pPr marL="342900" indent="-342900">
              <a:buAutoNum type="arabicPeriod"/>
            </a:pPr>
            <a:r>
              <a:rPr lang="fr-FR" dirty="0" smtClean="0">
                <a:solidFill>
                  <a:schemeClr val="bg1">
                    <a:lumMod val="85000"/>
                  </a:schemeClr>
                </a:solidFill>
              </a:rPr>
              <a:t>Seconde professionnelle</a:t>
            </a:r>
          </a:p>
          <a:p>
            <a:pPr marL="342900" indent="-342900">
              <a:buAutoNum type="arabicPeriod"/>
            </a:pPr>
            <a:endParaRPr lang="fr-FR" dirty="0" smtClean="0">
              <a:solidFill>
                <a:schemeClr val="bg1">
                  <a:lumMod val="85000"/>
                </a:schemeClr>
              </a:solidFill>
            </a:endParaRPr>
          </a:p>
          <a:p>
            <a:pPr marL="342900" indent="-342900">
              <a:buAutoNum type="arabicPeriod"/>
            </a:pPr>
            <a:r>
              <a:rPr lang="fr-FR" dirty="0" smtClean="0">
                <a:solidFill>
                  <a:schemeClr val="bg1">
                    <a:lumMod val="85000"/>
                  </a:schemeClr>
                </a:solidFill>
              </a:rPr>
              <a:t>1</a:t>
            </a:r>
            <a:r>
              <a:rPr lang="fr-FR" baseline="30000" dirty="0" smtClean="0">
                <a:solidFill>
                  <a:schemeClr val="bg1">
                    <a:lumMod val="85000"/>
                  </a:schemeClr>
                </a:solidFill>
              </a:rPr>
              <a:t>ère</a:t>
            </a:r>
            <a:r>
              <a:rPr lang="fr-FR" dirty="0" smtClean="0">
                <a:solidFill>
                  <a:schemeClr val="bg1">
                    <a:lumMod val="85000"/>
                  </a:schemeClr>
                </a:solidFill>
              </a:rPr>
              <a:t> année de CAP</a:t>
            </a:r>
          </a:p>
          <a:p>
            <a:pPr marL="342900" indent="-342900">
              <a:buAutoNum type="arabicPeriod"/>
            </a:pPr>
            <a:endParaRPr lang="fr-FR" dirty="0" smtClean="0">
              <a:solidFill>
                <a:schemeClr val="bg1">
                  <a:lumMod val="85000"/>
                </a:schemeClr>
              </a:solidFill>
            </a:endParaRPr>
          </a:p>
          <a:p>
            <a:pPr marL="342900" indent="-342900">
              <a:buAutoNum type="arabicPeriod"/>
            </a:pPr>
            <a:r>
              <a:rPr lang="fr-FR" dirty="0" smtClean="0">
                <a:solidFill>
                  <a:schemeClr val="bg1">
                    <a:lumMod val="85000"/>
                  </a:schemeClr>
                </a:solidFill>
              </a:rPr>
              <a:t>Autres voies</a:t>
            </a:r>
            <a:endParaRPr lang="fr-FR" dirty="0">
              <a:solidFill>
                <a:schemeClr val="bg1">
                  <a:lumMod val="85000"/>
                </a:schemeClr>
              </a:solidFill>
            </a:endParaRPr>
          </a:p>
        </p:txBody>
      </p:sp>
      <p:sp>
        <p:nvSpPr>
          <p:cNvPr id="12" name="ZoneTexte 11"/>
          <p:cNvSpPr txBox="1"/>
          <p:nvPr/>
        </p:nvSpPr>
        <p:spPr>
          <a:xfrm>
            <a:off x="2428860" y="2285992"/>
            <a:ext cx="6286544" cy="4308872"/>
          </a:xfrm>
          <a:prstGeom prst="rect">
            <a:avLst/>
          </a:prstGeom>
          <a:noFill/>
        </p:spPr>
        <p:txBody>
          <a:bodyPr wrap="square" rtlCol="0">
            <a:spAutoFit/>
          </a:bodyPr>
          <a:lstStyle/>
          <a:p>
            <a:r>
              <a:rPr lang="fr-FR" sz="1600" b="1" dirty="0" smtClean="0"/>
              <a:t>&gt; Mars 2023 :</a:t>
            </a:r>
          </a:p>
          <a:p>
            <a:r>
              <a:rPr lang="fr-FR" sz="1400" dirty="0" smtClean="0"/>
              <a:t>   # Déclaration de votre intention provisoire pour l’orientation de votre enfant,</a:t>
            </a:r>
          </a:p>
          <a:p>
            <a:r>
              <a:rPr lang="fr-FR" sz="1400" dirty="0"/>
              <a:t> </a:t>
            </a:r>
            <a:r>
              <a:rPr lang="fr-FR" sz="1400" dirty="0" smtClean="0"/>
              <a:t>  # Avis provisoire du Conseil de classe de votre enfant,</a:t>
            </a:r>
          </a:p>
          <a:p>
            <a:r>
              <a:rPr lang="fr-FR" sz="1400" dirty="0"/>
              <a:t> </a:t>
            </a:r>
            <a:r>
              <a:rPr lang="fr-FR" sz="1400" dirty="0" smtClean="0"/>
              <a:t>  # Entretien personnalisé d’orientation avec le Professeur principal de votre enfant,</a:t>
            </a:r>
          </a:p>
          <a:p>
            <a:endParaRPr lang="fr-FR" sz="1400" dirty="0" smtClean="0"/>
          </a:p>
          <a:p>
            <a:endParaRPr lang="fr-FR" sz="1400" dirty="0"/>
          </a:p>
          <a:p>
            <a:r>
              <a:rPr lang="fr-FR" sz="1600" b="1" dirty="0" smtClean="0"/>
              <a:t>&gt; Mai 2023 :</a:t>
            </a:r>
          </a:p>
          <a:p>
            <a:r>
              <a:rPr lang="fr-FR" sz="1400" dirty="0" smtClean="0"/>
              <a:t>   # Déclaration de votre intention définitive pour l’orientation de votre enfant,</a:t>
            </a:r>
          </a:p>
          <a:p>
            <a:r>
              <a:rPr lang="fr-FR" sz="1400" dirty="0"/>
              <a:t> </a:t>
            </a:r>
            <a:r>
              <a:rPr lang="fr-FR" sz="1400" dirty="0" smtClean="0"/>
              <a:t>  # Avis définitif du Conseil de classe de votre enfant,</a:t>
            </a:r>
          </a:p>
          <a:p>
            <a:r>
              <a:rPr lang="fr-FR" sz="1400" dirty="0" smtClean="0"/>
              <a:t>   # Acceptation (ou contradictoire avec le Principal, et éventuellement « Appel »),</a:t>
            </a:r>
          </a:p>
          <a:p>
            <a:r>
              <a:rPr lang="fr-FR" sz="1400" dirty="0" smtClean="0"/>
              <a:t>   # Renseignement de l’application AffelNet [PP et Principal] –&gt; 3 vœux,</a:t>
            </a:r>
          </a:p>
          <a:p>
            <a:endParaRPr lang="fr-FR" sz="1400" dirty="0" smtClean="0"/>
          </a:p>
          <a:p>
            <a:r>
              <a:rPr lang="fr-FR" sz="1600" b="1" dirty="0" smtClean="0"/>
              <a:t>&gt; Juin 2023 :</a:t>
            </a:r>
          </a:p>
          <a:p>
            <a:r>
              <a:rPr lang="fr-FR" sz="1400" dirty="0" smtClean="0"/>
              <a:t>   # Annonce des résultats,</a:t>
            </a:r>
          </a:p>
          <a:p>
            <a:r>
              <a:rPr lang="fr-FR" sz="1400" dirty="0" smtClean="0"/>
              <a:t>   # Diffusion des notifications et documents nécessaires à l’inscription aux lycées,</a:t>
            </a:r>
          </a:p>
          <a:p>
            <a:endParaRPr lang="fr-FR" sz="1400" dirty="0" smtClean="0"/>
          </a:p>
          <a:p>
            <a:r>
              <a:rPr lang="fr-FR" sz="1600" b="1" dirty="0" smtClean="0"/>
              <a:t>&gt; Juillet 2023 :</a:t>
            </a:r>
          </a:p>
          <a:p>
            <a:r>
              <a:rPr lang="fr-FR" sz="1400" dirty="0" smtClean="0"/>
              <a:t>   # Second tour (AffelNet),</a:t>
            </a:r>
          </a:p>
          <a:p>
            <a:r>
              <a:rPr lang="fr-FR" sz="1400" dirty="0" smtClean="0"/>
              <a:t>   # Inscription dans les lycées.</a:t>
            </a:r>
            <a:endParaRPr lang="fr-FR" sz="1400" dirty="0"/>
          </a:p>
        </p:txBody>
      </p:sp>
      <p:pic>
        <p:nvPicPr>
          <p:cNvPr id="2" name="Image 1"/>
          <p:cNvPicPr>
            <a:picLocks noChangeAspect="1"/>
          </p:cNvPicPr>
          <p:nvPr/>
        </p:nvPicPr>
        <p:blipFill>
          <a:blip r:embed="rId6"/>
          <a:stretch>
            <a:fillRect/>
          </a:stretch>
        </p:blipFill>
        <p:spPr>
          <a:xfrm>
            <a:off x="116912" y="71896"/>
            <a:ext cx="1908213" cy="1042506"/>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ode de la route : 5 règles à connaître sur les ronds-points"/>
          <p:cNvPicPr>
            <a:picLocks noChangeAspect="1" noChangeArrowheads="1"/>
          </p:cNvPicPr>
          <p:nvPr/>
        </p:nvPicPr>
        <p:blipFill>
          <a:blip r:embed="rId2">
            <a:duotone>
              <a:schemeClr val="bg2">
                <a:shade val="45000"/>
                <a:satMod val="135000"/>
              </a:schemeClr>
              <a:prstClr val="white"/>
            </a:duotone>
          </a:blip>
          <a:srcRect/>
          <a:stretch>
            <a:fillRect/>
          </a:stretch>
        </p:blipFill>
        <p:spPr bwMode="auto">
          <a:xfrm>
            <a:off x="2347938" y="2285992"/>
            <a:ext cx="6584410" cy="4286280"/>
          </a:xfrm>
          <a:prstGeom prst="rect">
            <a:avLst/>
          </a:prstGeom>
          <a:noFill/>
        </p:spPr>
      </p:pic>
      <p:pic>
        <p:nvPicPr>
          <p:cNvPr id="6" name="Image 5"/>
          <p:cNvPicPr/>
          <p:nvPr/>
        </p:nvPicPr>
        <p:blipFill>
          <a:blip r:embed="rId3">
            <a:extLst>
              <a:ext uri="{28A0092B-C50C-407E-A947-70E740481C1C}">
                <a14:useLocalDpi xmlns:a14="http://schemas.microsoft.com/office/drawing/2010/main" val="0"/>
              </a:ext>
            </a:extLst>
          </a:blip>
          <a:stretch>
            <a:fillRect/>
          </a:stretch>
        </p:blipFill>
        <p:spPr>
          <a:xfrm>
            <a:off x="4962538" y="142852"/>
            <a:ext cx="1466850" cy="971550"/>
          </a:xfrm>
          <a:prstGeom prst="rect">
            <a:avLst/>
          </a:prstGeom>
        </p:spPr>
      </p:pic>
      <p:pic>
        <p:nvPicPr>
          <p:cNvPr id="7" name="Image 6" descr="https://upload.wikimedia.org/wikipedia/fr/3/34/Guyane_(collectivit%C3%A9_territoriale)_logo_2015.png"/>
          <p:cNvPicPr/>
          <p:nvPr/>
        </p:nvPicPr>
        <p:blipFill>
          <a:blip r:embed="rId4" cstate="print"/>
          <a:srcRect/>
          <a:stretch>
            <a:fillRect/>
          </a:stretch>
        </p:blipFill>
        <p:spPr bwMode="auto">
          <a:xfrm>
            <a:off x="2690809" y="214290"/>
            <a:ext cx="1381125" cy="952500"/>
          </a:xfrm>
          <a:prstGeom prst="rect">
            <a:avLst/>
          </a:prstGeom>
          <a:noFill/>
          <a:ln w="9525">
            <a:noFill/>
            <a:miter lim="800000"/>
            <a:headEnd/>
            <a:tailEnd/>
          </a:ln>
        </p:spPr>
      </p:pic>
      <p:pic>
        <p:nvPicPr>
          <p:cNvPr id="8" name="Image 7"/>
          <p:cNvPicPr/>
          <p:nvPr/>
        </p:nvPicPr>
        <p:blipFill>
          <a:blip r:embed="rId5" cstate="print">
            <a:extLst>
              <a:ext uri="{28A0092B-C50C-407E-A947-70E740481C1C}">
                <a14:useLocalDpi xmlns:a14="http://schemas.microsoft.com/office/drawing/2010/main" val="0"/>
              </a:ext>
            </a:extLst>
          </a:blip>
          <a:stretch>
            <a:fillRect/>
          </a:stretch>
        </p:blipFill>
        <p:spPr>
          <a:xfrm>
            <a:off x="7358082" y="285728"/>
            <a:ext cx="1495425" cy="989965"/>
          </a:xfrm>
          <a:prstGeom prst="rect">
            <a:avLst/>
          </a:prstGeom>
        </p:spPr>
      </p:pic>
      <p:sp>
        <p:nvSpPr>
          <p:cNvPr id="1027" name="Zone de texte 307"/>
          <p:cNvSpPr txBox="1">
            <a:spLocks noChangeArrowheads="1"/>
          </p:cNvSpPr>
          <p:nvPr/>
        </p:nvSpPr>
        <p:spPr bwMode="auto">
          <a:xfrm>
            <a:off x="5000628" y="1049338"/>
            <a:ext cx="1430337"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900" b="1" i="0" u="none" strike="noStrike" cap="none" normalizeH="0" baseline="0" dirty="0" smtClean="0">
                <a:ln>
                  <a:noFill/>
                </a:ln>
                <a:solidFill>
                  <a:schemeClr val="tx1"/>
                </a:solidFill>
                <a:effectLst/>
                <a:latin typeface="Calibri" pitchFamily="34" charset="0"/>
                <a:cs typeface="Arial" pitchFamily="34" charset="0"/>
              </a:rPr>
              <a:t>Collège </a:t>
            </a:r>
            <a:r>
              <a:rPr kumimoji="0" lang="fr-FR" sz="900" b="1" i="0" u="none" strike="noStrike" cap="none" normalizeH="0" baseline="0" dirty="0" smtClean="0">
                <a:ln>
                  <a:noFill/>
                </a:ln>
                <a:solidFill>
                  <a:schemeClr val="tx1"/>
                </a:solidFill>
                <a:effectLst/>
                <a:latin typeface="Calibri" pitchFamily="34" charset="0"/>
                <a:cs typeface="Arial" pitchFamily="34" charset="0"/>
              </a:rPr>
              <a:t>Gérard </a:t>
            </a:r>
            <a:r>
              <a:rPr kumimoji="0" lang="fr-FR" sz="900" b="1" i="0" u="none" strike="noStrike" cap="none" normalizeH="0" baseline="0" dirty="0" smtClean="0">
                <a:ln>
                  <a:noFill/>
                </a:ln>
                <a:solidFill>
                  <a:schemeClr val="tx1"/>
                </a:solidFill>
                <a:effectLst/>
                <a:latin typeface="Calibri" pitchFamily="34" charset="0"/>
                <a:cs typeface="Arial" pitchFamily="34" charset="0"/>
              </a:rPr>
              <a:t>HOLDER</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1028" name="Connecteur droit avec flèche 6"/>
          <p:cNvCxnSpPr>
            <a:cxnSpLocks noChangeShapeType="1"/>
          </p:cNvCxnSpPr>
          <p:nvPr/>
        </p:nvCxnSpPr>
        <p:spPr bwMode="auto">
          <a:xfrm flipV="1">
            <a:off x="2346325" y="1301750"/>
            <a:ext cx="5773738" cy="44450"/>
          </a:xfrm>
          <a:prstGeom prst="straightConnector1">
            <a:avLst/>
          </a:prstGeom>
          <a:noFill/>
          <a:ln w="9525">
            <a:solidFill>
              <a:srgbClr val="0070C0"/>
            </a:solidFill>
            <a:round/>
            <a:headEnd/>
            <a:tailEnd/>
          </a:ln>
        </p:spPr>
      </p:cxnSp>
      <p:sp>
        <p:nvSpPr>
          <p:cNvPr id="1029" name="Zone de texte 191"/>
          <p:cNvSpPr txBox="1">
            <a:spLocks noChangeArrowheads="1"/>
          </p:cNvSpPr>
          <p:nvPr/>
        </p:nvSpPr>
        <p:spPr bwMode="auto">
          <a:xfrm>
            <a:off x="434975" y="1397000"/>
            <a:ext cx="8709025" cy="677108"/>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dirty="0" smtClean="0">
                <a:ln>
                  <a:noFill/>
                </a:ln>
                <a:solidFill>
                  <a:schemeClr val="accent3">
                    <a:lumMod val="50000"/>
                  </a:schemeClr>
                </a:solidFill>
                <a:effectLst/>
                <a:latin typeface="Stencil" pitchFamily="82" charset="0"/>
                <a:cs typeface="Arial" pitchFamily="34" charset="0"/>
              </a:rPr>
              <a:t>Entretiens personnalises d’orientation</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smtClean="0">
                <a:ln>
                  <a:noFill/>
                </a:ln>
                <a:solidFill>
                  <a:schemeClr val="accent3">
                    <a:lumMod val="50000"/>
                  </a:schemeClr>
                </a:solidFill>
                <a:effectLst/>
                <a:latin typeface="Stencil" pitchFamily="82" charset="0"/>
                <a:cs typeface="Arial" pitchFamily="34" charset="0"/>
              </a:rPr>
              <a:t>(MERCREDI 29 mars 2023)</a:t>
            </a:r>
            <a:endParaRPr kumimoji="0" lang="fr-FR" sz="1800" b="0" i="0" u="none" strike="noStrike" cap="none" normalizeH="0" baseline="0" dirty="0" smtClean="0">
              <a:ln>
                <a:noFill/>
              </a:ln>
              <a:solidFill>
                <a:schemeClr val="accent3">
                  <a:lumMod val="50000"/>
                </a:schemeClr>
              </a:solidFill>
              <a:effectLst/>
              <a:latin typeface="Arial" pitchFamily="34" charset="0"/>
              <a:cs typeface="Arial" pitchFamily="34" charset="0"/>
            </a:endParaRPr>
          </a:p>
        </p:txBody>
      </p:sp>
      <p:cxnSp>
        <p:nvCxnSpPr>
          <p:cNvPr id="1030" name="Connecteur droit avec flèche 2"/>
          <p:cNvCxnSpPr>
            <a:cxnSpLocks noChangeShapeType="1"/>
          </p:cNvCxnSpPr>
          <p:nvPr/>
        </p:nvCxnSpPr>
        <p:spPr bwMode="auto">
          <a:xfrm flipV="1">
            <a:off x="2309813" y="2089150"/>
            <a:ext cx="5773737" cy="44450"/>
          </a:xfrm>
          <a:prstGeom prst="straightConnector1">
            <a:avLst/>
          </a:prstGeom>
          <a:noFill/>
          <a:ln w="9525">
            <a:solidFill>
              <a:srgbClr val="0070C0"/>
            </a:solidFill>
            <a:round/>
            <a:headEnd/>
            <a:tailEnd/>
          </a:ln>
        </p:spPr>
      </p:cxnSp>
      <p:sp>
        <p:nvSpPr>
          <p:cNvPr id="13" name="ZoneTexte 12"/>
          <p:cNvSpPr txBox="1"/>
          <p:nvPr/>
        </p:nvSpPr>
        <p:spPr>
          <a:xfrm>
            <a:off x="142844" y="2500306"/>
            <a:ext cx="2357454" cy="3139321"/>
          </a:xfrm>
          <a:prstGeom prst="rect">
            <a:avLst/>
          </a:prstGeom>
          <a:noFill/>
        </p:spPr>
        <p:txBody>
          <a:bodyPr wrap="square" rtlCol="0">
            <a:spAutoFit/>
          </a:bodyPr>
          <a:lstStyle/>
          <a:p>
            <a:pPr marL="342900" indent="-342900">
              <a:buAutoNum type="arabicPeriod"/>
            </a:pPr>
            <a:r>
              <a:rPr lang="fr-FR" dirty="0" smtClean="0">
                <a:solidFill>
                  <a:schemeClr val="bg1">
                    <a:lumMod val="85000"/>
                  </a:schemeClr>
                </a:solidFill>
              </a:rPr>
              <a:t>Calendrier</a:t>
            </a:r>
          </a:p>
          <a:p>
            <a:pPr marL="342900" indent="-342900">
              <a:buAutoNum type="arabicPeriod"/>
            </a:pPr>
            <a:endParaRPr lang="fr-FR" dirty="0" smtClean="0">
              <a:solidFill>
                <a:schemeClr val="accent1">
                  <a:lumMod val="60000"/>
                  <a:lumOff val="40000"/>
                </a:schemeClr>
              </a:solidFill>
            </a:endParaRPr>
          </a:p>
          <a:p>
            <a:pPr marL="342900" indent="-342900">
              <a:buAutoNum type="arabicPeriod"/>
            </a:pPr>
            <a:r>
              <a:rPr lang="fr-FR" dirty="0" smtClean="0">
                <a:solidFill>
                  <a:srgbClr val="0070C0"/>
                </a:solidFill>
              </a:rPr>
              <a:t>Seconde générale et technologique</a:t>
            </a:r>
          </a:p>
          <a:p>
            <a:pPr marL="342900" indent="-342900">
              <a:buAutoNum type="arabicPeriod"/>
            </a:pPr>
            <a:endParaRPr lang="fr-FR" dirty="0" smtClean="0">
              <a:solidFill>
                <a:schemeClr val="bg1">
                  <a:lumMod val="85000"/>
                </a:schemeClr>
              </a:solidFill>
            </a:endParaRPr>
          </a:p>
          <a:p>
            <a:pPr marL="342900" indent="-342900">
              <a:buAutoNum type="arabicPeriod"/>
            </a:pPr>
            <a:r>
              <a:rPr lang="fr-FR" dirty="0" smtClean="0">
                <a:solidFill>
                  <a:schemeClr val="bg1">
                    <a:lumMod val="85000"/>
                  </a:schemeClr>
                </a:solidFill>
              </a:rPr>
              <a:t>Seconde professionnelle</a:t>
            </a:r>
          </a:p>
          <a:p>
            <a:pPr marL="342900" indent="-342900">
              <a:buAutoNum type="arabicPeriod"/>
            </a:pPr>
            <a:endParaRPr lang="fr-FR" dirty="0" smtClean="0">
              <a:solidFill>
                <a:schemeClr val="bg1">
                  <a:lumMod val="85000"/>
                </a:schemeClr>
              </a:solidFill>
            </a:endParaRPr>
          </a:p>
          <a:p>
            <a:pPr marL="342900" indent="-342900">
              <a:buAutoNum type="arabicPeriod"/>
            </a:pPr>
            <a:r>
              <a:rPr lang="fr-FR" dirty="0" smtClean="0">
                <a:solidFill>
                  <a:schemeClr val="bg1">
                    <a:lumMod val="85000"/>
                  </a:schemeClr>
                </a:solidFill>
              </a:rPr>
              <a:t>1</a:t>
            </a:r>
            <a:r>
              <a:rPr lang="fr-FR" baseline="30000" dirty="0" smtClean="0">
                <a:solidFill>
                  <a:schemeClr val="bg1">
                    <a:lumMod val="85000"/>
                  </a:schemeClr>
                </a:solidFill>
              </a:rPr>
              <a:t>ère</a:t>
            </a:r>
            <a:r>
              <a:rPr lang="fr-FR" dirty="0" smtClean="0">
                <a:solidFill>
                  <a:schemeClr val="bg1">
                    <a:lumMod val="85000"/>
                  </a:schemeClr>
                </a:solidFill>
              </a:rPr>
              <a:t> année de CAP</a:t>
            </a:r>
          </a:p>
          <a:p>
            <a:pPr marL="342900" indent="-342900">
              <a:buAutoNum type="arabicPeriod"/>
            </a:pPr>
            <a:endParaRPr lang="fr-FR" dirty="0" smtClean="0">
              <a:solidFill>
                <a:schemeClr val="bg1">
                  <a:lumMod val="85000"/>
                </a:schemeClr>
              </a:solidFill>
            </a:endParaRPr>
          </a:p>
          <a:p>
            <a:pPr marL="342900" indent="-342900">
              <a:buAutoNum type="arabicPeriod"/>
            </a:pPr>
            <a:r>
              <a:rPr lang="fr-FR" dirty="0" smtClean="0">
                <a:solidFill>
                  <a:schemeClr val="bg1">
                    <a:lumMod val="85000"/>
                  </a:schemeClr>
                </a:solidFill>
              </a:rPr>
              <a:t>Autres voies</a:t>
            </a:r>
            <a:endParaRPr lang="fr-FR" dirty="0">
              <a:solidFill>
                <a:schemeClr val="bg1">
                  <a:lumMod val="85000"/>
                </a:schemeClr>
              </a:solidFill>
            </a:endParaRPr>
          </a:p>
        </p:txBody>
      </p:sp>
      <p:sp>
        <p:nvSpPr>
          <p:cNvPr id="14" name="ZoneTexte 13"/>
          <p:cNvSpPr txBox="1"/>
          <p:nvPr/>
        </p:nvSpPr>
        <p:spPr>
          <a:xfrm>
            <a:off x="2357422" y="2285992"/>
            <a:ext cx="6572296" cy="584775"/>
          </a:xfrm>
          <a:prstGeom prst="rect">
            <a:avLst/>
          </a:prstGeom>
          <a:noFill/>
        </p:spPr>
        <p:txBody>
          <a:bodyPr wrap="square" rtlCol="0">
            <a:spAutoFit/>
          </a:bodyPr>
          <a:lstStyle/>
          <a:p>
            <a:r>
              <a:rPr lang="fr-FR" sz="3200" dirty="0" smtClean="0">
                <a:latin typeface="Britannic Bold" pitchFamily="34" charset="0"/>
              </a:rPr>
              <a:t># Qui, Que, Quoi, Où, Comment ?</a:t>
            </a:r>
            <a:endParaRPr lang="fr-FR" sz="3200" dirty="0">
              <a:latin typeface="Britannic Bold" pitchFamily="34" charset="0"/>
            </a:endParaRPr>
          </a:p>
        </p:txBody>
      </p:sp>
      <p:pic>
        <p:nvPicPr>
          <p:cNvPr id="4098" name="Picture 2" descr="La seconde générale et technologique au lycée Emile DUCLAUX - Les  enseignements au lycée Emile DUCLAUX - Lycée Général Emile Duclaux -  AURILLAC"/>
          <p:cNvPicPr>
            <a:picLocks noChangeAspect="1" noChangeArrowheads="1"/>
          </p:cNvPicPr>
          <p:nvPr/>
        </p:nvPicPr>
        <p:blipFill>
          <a:blip r:embed="rId6"/>
          <a:srcRect/>
          <a:stretch>
            <a:fillRect/>
          </a:stretch>
        </p:blipFill>
        <p:spPr bwMode="auto">
          <a:xfrm>
            <a:off x="3071802" y="3238517"/>
            <a:ext cx="3705225" cy="2762251"/>
          </a:xfrm>
          <a:prstGeom prst="rect">
            <a:avLst/>
          </a:prstGeom>
          <a:noFill/>
        </p:spPr>
      </p:pic>
      <p:pic>
        <p:nvPicPr>
          <p:cNvPr id="2" name="Image 1"/>
          <p:cNvPicPr>
            <a:picLocks noChangeAspect="1"/>
          </p:cNvPicPr>
          <p:nvPr/>
        </p:nvPicPr>
        <p:blipFill>
          <a:blip r:embed="rId7"/>
          <a:stretch>
            <a:fillRect/>
          </a:stretch>
        </p:blipFill>
        <p:spPr>
          <a:xfrm>
            <a:off x="47604" y="71896"/>
            <a:ext cx="1908213" cy="1042506"/>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ode de la route : 5 règles à connaître sur les ronds-points"/>
          <p:cNvPicPr>
            <a:picLocks noChangeAspect="1" noChangeArrowheads="1"/>
          </p:cNvPicPr>
          <p:nvPr/>
        </p:nvPicPr>
        <p:blipFill>
          <a:blip r:embed="rId2">
            <a:duotone>
              <a:schemeClr val="bg2">
                <a:shade val="45000"/>
                <a:satMod val="135000"/>
              </a:schemeClr>
              <a:prstClr val="white"/>
            </a:duotone>
          </a:blip>
          <a:srcRect/>
          <a:stretch>
            <a:fillRect/>
          </a:stretch>
        </p:blipFill>
        <p:spPr bwMode="auto">
          <a:xfrm>
            <a:off x="2347938" y="2285992"/>
            <a:ext cx="6584410" cy="4286280"/>
          </a:xfrm>
          <a:prstGeom prst="rect">
            <a:avLst/>
          </a:prstGeom>
          <a:noFill/>
        </p:spPr>
      </p:pic>
      <p:pic>
        <p:nvPicPr>
          <p:cNvPr id="6" name="Image 5"/>
          <p:cNvPicPr/>
          <p:nvPr/>
        </p:nvPicPr>
        <p:blipFill>
          <a:blip r:embed="rId3">
            <a:extLst>
              <a:ext uri="{28A0092B-C50C-407E-A947-70E740481C1C}">
                <a14:useLocalDpi xmlns:a14="http://schemas.microsoft.com/office/drawing/2010/main" val="0"/>
              </a:ext>
            </a:extLst>
          </a:blip>
          <a:stretch>
            <a:fillRect/>
          </a:stretch>
        </p:blipFill>
        <p:spPr>
          <a:xfrm>
            <a:off x="4962538" y="142852"/>
            <a:ext cx="1466850" cy="971550"/>
          </a:xfrm>
          <a:prstGeom prst="rect">
            <a:avLst/>
          </a:prstGeom>
        </p:spPr>
      </p:pic>
      <p:pic>
        <p:nvPicPr>
          <p:cNvPr id="7" name="Image 6" descr="https://upload.wikimedia.org/wikipedia/fr/3/34/Guyane_(collectivit%C3%A9_territoriale)_logo_2015.png"/>
          <p:cNvPicPr/>
          <p:nvPr/>
        </p:nvPicPr>
        <p:blipFill>
          <a:blip r:embed="rId4" cstate="print"/>
          <a:srcRect/>
          <a:stretch>
            <a:fillRect/>
          </a:stretch>
        </p:blipFill>
        <p:spPr bwMode="auto">
          <a:xfrm>
            <a:off x="2690809" y="214290"/>
            <a:ext cx="1381125" cy="952500"/>
          </a:xfrm>
          <a:prstGeom prst="rect">
            <a:avLst/>
          </a:prstGeom>
          <a:noFill/>
          <a:ln w="9525">
            <a:noFill/>
            <a:miter lim="800000"/>
            <a:headEnd/>
            <a:tailEnd/>
          </a:ln>
        </p:spPr>
      </p:pic>
      <p:pic>
        <p:nvPicPr>
          <p:cNvPr id="8" name="Image 7"/>
          <p:cNvPicPr/>
          <p:nvPr/>
        </p:nvPicPr>
        <p:blipFill>
          <a:blip r:embed="rId5" cstate="print">
            <a:extLst>
              <a:ext uri="{28A0092B-C50C-407E-A947-70E740481C1C}">
                <a14:useLocalDpi xmlns:a14="http://schemas.microsoft.com/office/drawing/2010/main" val="0"/>
              </a:ext>
            </a:extLst>
          </a:blip>
          <a:stretch>
            <a:fillRect/>
          </a:stretch>
        </p:blipFill>
        <p:spPr>
          <a:xfrm>
            <a:off x="7358082" y="285728"/>
            <a:ext cx="1495425" cy="989965"/>
          </a:xfrm>
          <a:prstGeom prst="rect">
            <a:avLst/>
          </a:prstGeom>
        </p:spPr>
      </p:pic>
      <p:sp>
        <p:nvSpPr>
          <p:cNvPr id="1027" name="Zone de texte 307"/>
          <p:cNvSpPr txBox="1">
            <a:spLocks noChangeArrowheads="1"/>
          </p:cNvSpPr>
          <p:nvPr/>
        </p:nvSpPr>
        <p:spPr bwMode="auto">
          <a:xfrm>
            <a:off x="5000628" y="1049338"/>
            <a:ext cx="1430337"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900" b="1" i="0" u="none" strike="noStrike" cap="none" normalizeH="0" baseline="0" dirty="0" smtClean="0">
                <a:ln>
                  <a:noFill/>
                </a:ln>
                <a:solidFill>
                  <a:schemeClr val="tx1"/>
                </a:solidFill>
                <a:effectLst/>
                <a:latin typeface="Calibri" pitchFamily="34" charset="0"/>
                <a:cs typeface="Arial" pitchFamily="34" charset="0"/>
              </a:rPr>
              <a:t>Collège </a:t>
            </a:r>
            <a:r>
              <a:rPr kumimoji="0" lang="fr-FR" sz="900" b="1" i="0" u="none" strike="noStrike" cap="none" normalizeH="0" baseline="0" dirty="0" smtClean="0">
                <a:ln>
                  <a:noFill/>
                </a:ln>
                <a:solidFill>
                  <a:schemeClr val="tx1"/>
                </a:solidFill>
                <a:effectLst/>
                <a:latin typeface="Calibri" pitchFamily="34" charset="0"/>
                <a:cs typeface="Arial" pitchFamily="34" charset="0"/>
              </a:rPr>
              <a:t>Gérard </a:t>
            </a:r>
            <a:r>
              <a:rPr kumimoji="0" lang="fr-FR" sz="900" b="1" i="0" u="none" strike="noStrike" cap="none" normalizeH="0" baseline="0" dirty="0" smtClean="0">
                <a:ln>
                  <a:noFill/>
                </a:ln>
                <a:solidFill>
                  <a:schemeClr val="tx1"/>
                </a:solidFill>
                <a:effectLst/>
                <a:latin typeface="Calibri" pitchFamily="34" charset="0"/>
                <a:cs typeface="Arial" pitchFamily="34" charset="0"/>
              </a:rPr>
              <a:t>HOLDER</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1028" name="Connecteur droit avec flèche 6"/>
          <p:cNvCxnSpPr>
            <a:cxnSpLocks noChangeShapeType="1"/>
          </p:cNvCxnSpPr>
          <p:nvPr/>
        </p:nvCxnSpPr>
        <p:spPr bwMode="auto">
          <a:xfrm flipV="1">
            <a:off x="2346325" y="1301750"/>
            <a:ext cx="5773738" cy="44450"/>
          </a:xfrm>
          <a:prstGeom prst="straightConnector1">
            <a:avLst/>
          </a:prstGeom>
          <a:noFill/>
          <a:ln w="9525">
            <a:solidFill>
              <a:srgbClr val="0070C0"/>
            </a:solidFill>
            <a:round/>
            <a:headEnd/>
            <a:tailEnd/>
          </a:ln>
        </p:spPr>
      </p:cxnSp>
      <p:sp>
        <p:nvSpPr>
          <p:cNvPr id="1029" name="Zone de texte 191"/>
          <p:cNvSpPr txBox="1">
            <a:spLocks noChangeArrowheads="1"/>
          </p:cNvSpPr>
          <p:nvPr/>
        </p:nvSpPr>
        <p:spPr bwMode="auto">
          <a:xfrm>
            <a:off x="434975" y="1397000"/>
            <a:ext cx="8709025" cy="677108"/>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dirty="0" smtClean="0">
                <a:ln>
                  <a:noFill/>
                </a:ln>
                <a:solidFill>
                  <a:schemeClr val="accent3">
                    <a:lumMod val="50000"/>
                  </a:schemeClr>
                </a:solidFill>
                <a:effectLst/>
                <a:latin typeface="Stencil" pitchFamily="82" charset="0"/>
                <a:cs typeface="Arial" pitchFamily="34" charset="0"/>
              </a:rPr>
              <a:t>Entretiens personnalises d’orientation</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smtClean="0">
                <a:ln>
                  <a:noFill/>
                </a:ln>
                <a:solidFill>
                  <a:schemeClr val="accent3">
                    <a:lumMod val="50000"/>
                  </a:schemeClr>
                </a:solidFill>
                <a:effectLst/>
                <a:latin typeface="Stencil" pitchFamily="82" charset="0"/>
                <a:cs typeface="Arial" pitchFamily="34" charset="0"/>
              </a:rPr>
              <a:t>(MERCREDI 29 mars 2023)</a:t>
            </a:r>
            <a:endParaRPr kumimoji="0" lang="fr-FR" sz="1800" b="0" i="0" u="none" strike="noStrike" cap="none" normalizeH="0" baseline="0" dirty="0" smtClean="0">
              <a:ln>
                <a:noFill/>
              </a:ln>
              <a:solidFill>
                <a:schemeClr val="accent3">
                  <a:lumMod val="50000"/>
                </a:schemeClr>
              </a:solidFill>
              <a:effectLst/>
              <a:latin typeface="Arial" pitchFamily="34" charset="0"/>
              <a:cs typeface="Arial" pitchFamily="34" charset="0"/>
            </a:endParaRPr>
          </a:p>
        </p:txBody>
      </p:sp>
      <p:cxnSp>
        <p:nvCxnSpPr>
          <p:cNvPr id="1030" name="Connecteur droit avec flèche 2"/>
          <p:cNvCxnSpPr>
            <a:cxnSpLocks noChangeShapeType="1"/>
          </p:cNvCxnSpPr>
          <p:nvPr/>
        </p:nvCxnSpPr>
        <p:spPr bwMode="auto">
          <a:xfrm flipV="1">
            <a:off x="2309813" y="2089150"/>
            <a:ext cx="5773737" cy="44450"/>
          </a:xfrm>
          <a:prstGeom prst="straightConnector1">
            <a:avLst/>
          </a:prstGeom>
          <a:noFill/>
          <a:ln w="9525">
            <a:solidFill>
              <a:srgbClr val="0070C0"/>
            </a:solidFill>
            <a:round/>
            <a:headEnd/>
            <a:tailEnd/>
          </a:ln>
        </p:spPr>
      </p:cxnSp>
      <p:sp>
        <p:nvSpPr>
          <p:cNvPr id="13" name="ZoneTexte 12"/>
          <p:cNvSpPr txBox="1"/>
          <p:nvPr/>
        </p:nvSpPr>
        <p:spPr>
          <a:xfrm>
            <a:off x="142844" y="2500306"/>
            <a:ext cx="2357454" cy="3139321"/>
          </a:xfrm>
          <a:prstGeom prst="rect">
            <a:avLst/>
          </a:prstGeom>
          <a:noFill/>
        </p:spPr>
        <p:txBody>
          <a:bodyPr wrap="square" rtlCol="0">
            <a:spAutoFit/>
          </a:bodyPr>
          <a:lstStyle/>
          <a:p>
            <a:pPr marL="342900" indent="-342900">
              <a:buAutoNum type="arabicPeriod"/>
            </a:pPr>
            <a:r>
              <a:rPr lang="fr-FR" dirty="0" smtClean="0">
                <a:solidFill>
                  <a:schemeClr val="bg1">
                    <a:lumMod val="85000"/>
                  </a:schemeClr>
                </a:solidFill>
              </a:rPr>
              <a:t>Calendrier</a:t>
            </a:r>
          </a:p>
          <a:p>
            <a:pPr marL="342900" indent="-342900">
              <a:buAutoNum type="arabicPeriod"/>
            </a:pPr>
            <a:endParaRPr lang="fr-FR" dirty="0" smtClean="0">
              <a:solidFill>
                <a:schemeClr val="accent1">
                  <a:lumMod val="60000"/>
                  <a:lumOff val="40000"/>
                </a:schemeClr>
              </a:solidFill>
            </a:endParaRPr>
          </a:p>
          <a:p>
            <a:pPr marL="342900" indent="-342900">
              <a:buAutoNum type="arabicPeriod"/>
            </a:pPr>
            <a:r>
              <a:rPr lang="fr-FR" dirty="0" smtClean="0">
                <a:solidFill>
                  <a:srgbClr val="0070C0"/>
                </a:solidFill>
              </a:rPr>
              <a:t>Seconde générale et technologique</a:t>
            </a:r>
          </a:p>
          <a:p>
            <a:pPr marL="342900" indent="-342900">
              <a:buAutoNum type="arabicPeriod"/>
            </a:pPr>
            <a:endParaRPr lang="fr-FR" dirty="0" smtClean="0">
              <a:solidFill>
                <a:schemeClr val="bg1">
                  <a:lumMod val="85000"/>
                </a:schemeClr>
              </a:solidFill>
            </a:endParaRPr>
          </a:p>
          <a:p>
            <a:pPr marL="342900" indent="-342900">
              <a:buAutoNum type="arabicPeriod"/>
            </a:pPr>
            <a:r>
              <a:rPr lang="fr-FR" dirty="0" smtClean="0">
                <a:solidFill>
                  <a:schemeClr val="bg1">
                    <a:lumMod val="85000"/>
                  </a:schemeClr>
                </a:solidFill>
              </a:rPr>
              <a:t>Seconde professionnelle</a:t>
            </a:r>
          </a:p>
          <a:p>
            <a:pPr marL="342900" indent="-342900">
              <a:buAutoNum type="arabicPeriod"/>
            </a:pPr>
            <a:endParaRPr lang="fr-FR" dirty="0" smtClean="0">
              <a:solidFill>
                <a:schemeClr val="bg1">
                  <a:lumMod val="85000"/>
                </a:schemeClr>
              </a:solidFill>
            </a:endParaRPr>
          </a:p>
          <a:p>
            <a:pPr marL="342900" indent="-342900">
              <a:buAutoNum type="arabicPeriod"/>
            </a:pPr>
            <a:r>
              <a:rPr lang="fr-FR" dirty="0" smtClean="0">
                <a:solidFill>
                  <a:schemeClr val="bg1">
                    <a:lumMod val="85000"/>
                  </a:schemeClr>
                </a:solidFill>
              </a:rPr>
              <a:t>1</a:t>
            </a:r>
            <a:r>
              <a:rPr lang="fr-FR" baseline="30000" dirty="0" smtClean="0">
                <a:solidFill>
                  <a:schemeClr val="bg1">
                    <a:lumMod val="85000"/>
                  </a:schemeClr>
                </a:solidFill>
              </a:rPr>
              <a:t>ère</a:t>
            </a:r>
            <a:r>
              <a:rPr lang="fr-FR" dirty="0" smtClean="0">
                <a:solidFill>
                  <a:schemeClr val="bg1">
                    <a:lumMod val="85000"/>
                  </a:schemeClr>
                </a:solidFill>
              </a:rPr>
              <a:t> année de CAP</a:t>
            </a:r>
          </a:p>
          <a:p>
            <a:pPr marL="342900" indent="-342900">
              <a:buAutoNum type="arabicPeriod"/>
            </a:pPr>
            <a:endParaRPr lang="fr-FR" dirty="0" smtClean="0">
              <a:solidFill>
                <a:schemeClr val="bg1">
                  <a:lumMod val="85000"/>
                </a:schemeClr>
              </a:solidFill>
            </a:endParaRPr>
          </a:p>
          <a:p>
            <a:pPr marL="342900" indent="-342900">
              <a:buAutoNum type="arabicPeriod"/>
            </a:pPr>
            <a:r>
              <a:rPr lang="fr-FR" dirty="0" smtClean="0">
                <a:solidFill>
                  <a:schemeClr val="bg1">
                    <a:lumMod val="85000"/>
                  </a:schemeClr>
                </a:solidFill>
              </a:rPr>
              <a:t>Autres voies</a:t>
            </a:r>
            <a:endParaRPr lang="fr-FR" dirty="0">
              <a:solidFill>
                <a:schemeClr val="bg1">
                  <a:lumMod val="85000"/>
                </a:schemeClr>
              </a:solidFill>
            </a:endParaRPr>
          </a:p>
        </p:txBody>
      </p:sp>
      <p:sp>
        <p:nvSpPr>
          <p:cNvPr id="14" name="ZoneTexte 13"/>
          <p:cNvSpPr txBox="1"/>
          <p:nvPr/>
        </p:nvSpPr>
        <p:spPr>
          <a:xfrm>
            <a:off x="2357422" y="2285992"/>
            <a:ext cx="6572296" cy="584775"/>
          </a:xfrm>
          <a:prstGeom prst="rect">
            <a:avLst/>
          </a:prstGeom>
          <a:noFill/>
        </p:spPr>
        <p:txBody>
          <a:bodyPr wrap="square" rtlCol="0">
            <a:spAutoFit/>
          </a:bodyPr>
          <a:lstStyle/>
          <a:p>
            <a:r>
              <a:rPr lang="fr-FR" sz="3200" dirty="0" smtClean="0">
                <a:latin typeface="Britannic Bold" pitchFamily="34" charset="0"/>
              </a:rPr>
              <a:t># Qui, </a:t>
            </a:r>
            <a:r>
              <a:rPr lang="fr-FR" sz="3200" dirty="0" smtClean="0">
                <a:solidFill>
                  <a:schemeClr val="bg1">
                    <a:lumMod val="65000"/>
                  </a:schemeClr>
                </a:solidFill>
                <a:latin typeface="Britannic Bold" pitchFamily="34" charset="0"/>
              </a:rPr>
              <a:t>Que, Quoi, Où, Comment </a:t>
            </a:r>
            <a:r>
              <a:rPr lang="fr-FR" sz="3200" dirty="0" smtClean="0">
                <a:latin typeface="Britannic Bold" pitchFamily="34" charset="0"/>
              </a:rPr>
              <a:t>?</a:t>
            </a:r>
            <a:endParaRPr lang="fr-FR" sz="3200" dirty="0">
              <a:latin typeface="Britannic Bold" pitchFamily="34" charset="0"/>
            </a:endParaRPr>
          </a:p>
        </p:txBody>
      </p:sp>
      <p:sp>
        <p:nvSpPr>
          <p:cNvPr id="16" name="ZoneTexte 15"/>
          <p:cNvSpPr txBox="1"/>
          <p:nvPr/>
        </p:nvSpPr>
        <p:spPr>
          <a:xfrm>
            <a:off x="2928926" y="3084514"/>
            <a:ext cx="5929354" cy="3416320"/>
          </a:xfrm>
          <a:prstGeom prst="rect">
            <a:avLst/>
          </a:prstGeom>
          <a:noFill/>
        </p:spPr>
        <p:txBody>
          <a:bodyPr wrap="square" rtlCol="0">
            <a:spAutoFit/>
          </a:bodyPr>
          <a:lstStyle/>
          <a:p>
            <a:pPr algn="just"/>
            <a:r>
              <a:rPr lang="fr-FR" dirty="0"/>
              <a:t>Si tu as </a:t>
            </a:r>
            <a:r>
              <a:rPr lang="fr-FR" b="1" dirty="0"/>
              <a:t>12 de moyenne générale ou plus</a:t>
            </a:r>
            <a:r>
              <a:rPr lang="fr-FR" dirty="0"/>
              <a:t>, tu peux envisager de faire une seconde générale et technologique. Si tu as entre 10 et 12 de moyenne générale, c'est à toi de choisir ce que tu veux faire selon ce qui te plait le plus mais si tu vas en seconde générale et technologique, il faudra travailler </a:t>
            </a:r>
            <a:r>
              <a:rPr lang="fr-FR" dirty="0" smtClean="0"/>
              <a:t>beaucoup…</a:t>
            </a:r>
          </a:p>
          <a:p>
            <a:pPr algn="just"/>
            <a:endParaRPr lang="fr-FR" dirty="0" smtClean="0"/>
          </a:p>
          <a:p>
            <a:pPr algn="just"/>
            <a:r>
              <a:rPr lang="fr-FR" u="sng" dirty="0" smtClean="0"/>
              <a:t>Profil</a:t>
            </a:r>
            <a:r>
              <a:rPr lang="fr-FR" dirty="0" smtClean="0"/>
              <a:t> = intérêt pour l’actualité, esprit d’analyse et de synthèse, bonne expression écrite et orale, goût pour la littérature et/ou les sciences, rigueur dans le raisonnement et capacité d ’abstraction.</a:t>
            </a:r>
          </a:p>
          <a:p>
            <a:endParaRPr lang="fr-FR" dirty="0"/>
          </a:p>
        </p:txBody>
      </p:sp>
      <p:pic>
        <p:nvPicPr>
          <p:cNvPr id="2" name="Image 1"/>
          <p:cNvPicPr>
            <a:picLocks noChangeAspect="1"/>
          </p:cNvPicPr>
          <p:nvPr/>
        </p:nvPicPr>
        <p:blipFill>
          <a:blip r:embed="rId6"/>
          <a:stretch>
            <a:fillRect/>
          </a:stretch>
        </p:blipFill>
        <p:spPr>
          <a:xfrm>
            <a:off x="138280" y="31623"/>
            <a:ext cx="1908213" cy="1042506"/>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ode de la route : 5 règles à connaître sur les ronds-points"/>
          <p:cNvPicPr>
            <a:picLocks noChangeAspect="1" noChangeArrowheads="1"/>
          </p:cNvPicPr>
          <p:nvPr/>
        </p:nvPicPr>
        <p:blipFill>
          <a:blip r:embed="rId2">
            <a:duotone>
              <a:schemeClr val="bg2">
                <a:shade val="45000"/>
                <a:satMod val="135000"/>
              </a:schemeClr>
              <a:prstClr val="white"/>
            </a:duotone>
          </a:blip>
          <a:srcRect/>
          <a:stretch>
            <a:fillRect/>
          </a:stretch>
        </p:blipFill>
        <p:spPr bwMode="auto">
          <a:xfrm>
            <a:off x="2347938" y="2285992"/>
            <a:ext cx="6584410" cy="4286280"/>
          </a:xfrm>
          <a:prstGeom prst="rect">
            <a:avLst/>
          </a:prstGeom>
          <a:noFill/>
        </p:spPr>
      </p:pic>
      <p:pic>
        <p:nvPicPr>
          <p:cNvPr id="6" name="Image 5"/>
          <p:cNvPicPr/>
          <p:nvPr/>
        </p:nvPicPr>
        <p:blipFill>
          <a:blip r:embed="rId3">
            <a:extLst>
              <a:ext uri="{28A0092B-C50C-407E-A947-70E740481C1C}">
                <a14:useLocalDpi xmlns:a14="http://schemas.microsoft.com/office/drawing/2010/main" val="0"/>
              </a:ext>
            </a:extLst>
          </a:blip>
          <a:stretch>
            <a:fillRect/>
          </a:stretch>
        </p:blipFill>
        <p:spPr>
          <a:xfrm>
            <a:off x="4962538" y="142852"/>
            <a:ext cx="1466850" cy="971550"/>
          </a:xfrm>
          <a:prstGeom prst="rect">
            <a:avLst/>
          </a:prstGeom>
        </p:spPr>
      </p:pic>
      <p:pic>
        <p:nvPicPr>
          <p:cNvPr id="7" name="Image 6" descr="https://upload.wikimedia.org/wikipedia/fr/3/34/Guyane_(collectivit%C3%A9_territoriale)_logo_2015.png"/>
          <p:cNvPicPr/>
          <p:nvPr/>
        </p:nvPicPr>
        <p:blipFill>
          <a:blip r:embed="rId4" cstate="print"/>
          <a:srcRect/>
          <a:stretch>
            <a:fillRect/>
          </a:stretch>
        </p:blipFill>
        <p:spPr bwMode="auto">
          <a:xfrm>
            <a:off x="2690809" y="214290"/>
            <a:ext cx="1381125" cy="952500"/>
          </a:xfrm>
          <a:prstGeom prst="rect">
            <a:avLst/>
          </a:prstGeom>
          <a:noFill/>
          <a:ln w="9525">
            <a:noFill/>
            <a:miter lim="800000"/>
            <a:headEnd/>
            <a:tailEnd/>
          </a:ln>
        </p:spPr>
      </p:pic>
      <p:pic>
        <p:nvPicPr>
          <p:cNvPr id="8" name="Image 7"/>
          <p:cNvPicPr/>
          <p:nvPr/>
        </p:nvPicPr>
        <p:blipFill>
          <a:blip r:embed="rId5" cstate="print">
            <a:extLst>
              <a:ext uri="{28A0092B-C50C-407E-A947-70E740481C1C}">
                <a14:useLocalDpi xmlns:a14="http://schemas.microsoft.com/office/drawing/2010/main" val="0"/>
              </a:ext>
            </a:extLst>
          </a:blip>
          <a:stretch>
            <a:fillRect/>
          </a:stretch>
        </p:blipFill>
        <p:spPr>
          <a:xfrm>
            <a:off x="7358082" y="285728"/>
            <a:ext cx="1495425" cy="989965"/>
          </a:xfrm>
          <a:prstGeom prst="rect">
            <a:avLst/>
          </a:prstGeom>
        </p:spPr>
      </p:pic>
      <p:sp>
        <p:nvSpPr>
          <p:cNvPr id="1027" name="Zone de texte 307"/>
          <p:cNvSpPr txBox="1">
            <a:spLocks noChangeArrowheads="1"/>
          </p:cNvSpPr>
          <p:nvPr/>
        </p:nvSpPr>
        <p:spPr bwMode="auto">
          <a:xfrm>
            <a:off x="5000628" y="1049338"/>
            <a:ext cx="1430337"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900" b="1" i="0" u="none" strike="noStrike" cap="none" normalizeH="0" baseline="0" dirty="0" smtClean="0">
                <a:ln>
                  <a:noFill/>
                </a:ln>
                <a:solidFill>
                  <a:schemeClr val="tx1"/>
                </a:solidFill>
                <a:effectLst/>
                <a:latin typeface="Calibri" pitchFamily="34" charset="0"/>
                <a:cs typeface="Arial" pitchFamily="34" charset="0"/>
              </a:rPr>
              <a:t>Collège </a:t>
            </a:r>
            <a:r>
              <a:rPr kumimoji="0" lang="fr-FR" sz="900" b="1" i="0" u="none" strike="noStrike" cap="none" normalizeH="0" baseline="0" dirty="0" smtClean="0">
                <a:ln>
                  <a:noFill/>
                </a:ln>
                <a:solidFill>
                  <a:schemeClr val="tx1"/>
                </a:solidFill>
                <a:effectLst/>
                <a:latin typeface="Calibri" pitchFamily="34" charset="0"/>
                <a:cs typeface="Arial" pitchFamily="34" charset="0"/>
              </a:rPr>
              <a:t>Gérard </a:t>
            </a:r>
            <a:r>
              <a:rPr kumimoji="0" lang="fr-FR" sz="900" b="1" i="0" u="none" strike="noStrike" cap="none" normalizeH="0" baseline="0" dirty="0" smtClean="0">
                <a:ln>
                  <a:noFill/>
                </a:ln>
                <a:solidFill>
                  <a:schemeClr val="tx1"/>
                </a:solidFill>
                <a:effectLst/>
                <a:latin typeface="Calibri" pitchFamily="34" charset="0"/>
                <a:cs typeface="Arial" pitchFamily="34" charset="0"/>
              </a:rPr>
              <a:t>HOLDER</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1028" name="Connecteur droit avec flèche 6"/>
          <p:cNvCxnSpPr>
            <a:cxnSpLocks noChangeShapeType="1"/>
          </p:cNvCxnSpPr>
          <p:nvPr/>
        </p:nvCxnSpPr>
        <p:spPr bwMode="auto">
          <a:xfrm flipV="1">
            <a:off x="2346325" y="1301750"/>
            <a:ext cx="5773738" cy="44450"/>
          </a:xfrm>
          <a:prstGeom prst="straightConnector1">
            <a:avLst/>
          </a:prstGeom>
          <a:noFill/>
          <a:ln w="9525">
            <a:solidFill>
              <a:srgbClr val="0070C0"/>
            </a:solidFill>
            <a:round/>
            <a:headEnd/>
            <a:tailEnd/>
          </a:ln>
        </p:spPr>
      </p:cxnSp>
      <p:sp>
        <p:nvSpPr>
          <p:cNvPr id="1029" name="Zone de texte 191"/>
          <p:cNvSpPr txBox="1">
            <a:spLocks noChangeArrowheads="1"/>
          </p:cNvSpPr>
          <p:nvPr/>
        </p:nvSpPr>
        <p:spPr bwMode="auto">
          <a:xfrm>
            <a:off x="434975" y="1397000"/>
            <a:ext cx="8709025" cy="677108"/>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dirty="0" smtClean="0">
                <a:ln>
                  <a:noFill/>
                </a:ln>
                <a:solidFill>
                  <a:schemeClr val="accent3">
                    <a:lumMod val="50000"/>
                  </a:schemeClr>
                </a:solidFill>
                <a:effectLst/>
                <a:latin typeface="Stencil" pitchFamily="82" charset="0"/>
                <a:cs typeface="Arial" pitchFamily="34" charset="0"/>
              </a:rPr>
              <a:t>Entretiens personnalises d’orientation</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smtClean="0">
                <a:ln>
                  <a:noFill/>
                </a:ln>
                <a:solidFill>
                  <a:schemeClr val="accent3">
                    <a:lumMod val="50000"/>
                  </a:schemeClr>
                </a:solidFill>
                <a:effectLst/>
                <a:latin typeface="Stencil" pitchFamily="82" charset="0"/>
                <a:cs typeface="Arial" pitchFamily="34" charset="0"/>
              </a:rPr>
              <a:t>(MERCREDI 29 mars 2023)</a:t>
            </a:r>
            <a:endParaRPr kumimoji="0" lang="fr-FR" sz="1800" b="0" i="0" u="none" strike="noStrike" cap="none" normalizeH="0" baseline="0" dirty="0" smtClean="0">
              <a:ln>
                <a:noFill/>
              </a:ln>
              <a:solidFill>
                <a:schemeClr val="accent3">
                  <a:lumMod val="50000"/>
                </a:schemeClr>
              </a:solidFill>
              <a:effectLst/>
              <a:latin typeface="Arial" pitchFamily="34" charset="0"/>
              <a:cs typeface="Arial" pitchFamily="34" charset="0"/>
            </a:endParaRPr>
          </a:p>
        </p:txBody>
      </p:sp>
      <p:cxnSp>
        <p:nvCxnSpPr>
          <p:cNvPr id="1030" name="Connecteur droit avec flèche 2"/>
          <p:cNvCxnSpPr>
            <a:cxnSpLocks noChangeShapeType="1"/>
          </p:cNvCxnSpPr>
          <p:nvPr/>
        </p:nvCxnSpPr>
        <p:spPr bwMode="auto">
          <a:xfrm flipV="1">
            <a:off x="2309813" y="2089150"/>
            <a:ext cx="5773737" cy="44450"/>
          </a:xfrm>
          <a:prstGeom prst="straightConnector1">
            <a:avLst/>
          </a:prstGeom>
          <a:noFill/>
          <a:ln w="9525">
            <a:solidFill>
              <a:srgbClr val="0070C0"/>
            </a:solidFill>
            <a:round/>
            <a:headEnd/>
            <a:tailEnd/>
          </a:ln>
        </p:spPr>
      </p:cxnSp>
      <p:sp>
        <p:nvSpPr>
          <p:cNvPr id="13" name="ZoneTexte 12"/>
          <p:cNvSpPr txBox="1"/>
          <p:nvPr/>
        </p:nvSpPr>
        <p:spPr>
          <a:xfrm>
            <a:off x="142844" y="2500306"/>
            <a:ext cx="2357454" cy="3139321"/>
          </a:xfrm>
          <a:prstGeom prst="rect">
            <a:avLst/>
          </a:prstGeom>
          <a:noFill/>
        </p:spPr>
        <p:txBody>
          <a:bodyPr wrap="square" rtlCol="0">
            <a:spAutoFit/>
          </a:bodyPr>
          <a:lstStyle/>
          <a:p>
            <a:pPr marL="342900" indent="-342900">
              <a:buAutoNum type="arabicPeriod"/>
            </a:pPr>
            <a:r>
              <a:rPr lang="fr-FR" dirty="0" smtClean="0">
                <a:solidFill>
                  <a:schemeClr val="bg1">
                    <a:lumMod val="85000"/>
                  </a:schemeClr>
                </a:solidFill>
              </a:rPr>
              <a:t>Calendrier</a:t>
            </a:r>
          </a:p>
          <a:p>
            <a:pPr marL="342900" indent="-342900">
              <a:buAutoNum type="arabicPeriod"/>
            </a:pPr>
            <a:endParaRPr lang="fr-FR" dirty="0" smtClean="0">
              <a:solidFill>
                <a:schemeClr val="accent1">
                  <a:lumMod val="60000"/>
                  <a:lumOff val="40000"/>
                </a:schemeClr>
              </a:solidFill>
            </a:endParaRPr>
          </a:p>
          <a:p>
            <a:pPr marL="342900" indent="-342900">
              <a:buAutoNum type="arabicPeriod"/>
            </a:pPr>
            <a:r>
              <a:rPr lang="fr-FR" dirty="0" smtClean="0">
                <a:solidFill>
                  <a:srgbClr val="0070C0"/>
                </a:solidFill>
              </a:rPr>
              <a:t>Seconde générale et technologique</a:t>
            </a:r>
          </a:p>
          <a:p>
            <a:pPr marL="342900" indent="-342900">
              <a:buAutoNum type="arabicPeriod"/>
            </a:pPr>
            <a:endParaRPr lang="fr-FR" dirty="0" smtClean="0">
              <a:solidFill>
                <a:schemeClr val="bg1">
                  <a:lumMod val="85000"/>
                </a:schemeClr>
              </a:solidFill>
            </a:endParaRPr>
          </a:p>
          <a:p>
            <a:pPr marL="342900" indent="-342900">
              <a:buAutoNum type="arabicPeriod"/>
            </a:pPr>
            <a:r>
              <a:rPr lang="fr-FR" dirty="0" smtClean="0">
                <a:solidFill>
                  <a:schemeClr val="bg1">
                    <a:lumMod val="85000"/>
                  </a:schemeClr>
                </a:solidFill>
              </a:rPr>
              <a:t>Seconde professionnelle</a:t>
            </a:r>
          </a:p>
          <a:p>
            <a:pPr marL="342900" indent="-342900">
              <a:buAutoNum type="arabicPeriod"/>
            </a:pPr>
            <a:endParaRPr lang="fr-FR" dirty="0" smtClean="0">
              <a:solidFill>
                <a:schemeClr val="bg1">
                  <a:lumMod val="85000"/>
                </a:schemeClr>
              </a:solidFill>
            </a:endParaRPr>
          </a:p>
          <a:p>
            <a:pPr marL="342900" indent="-342900">
              <a:buAutoNum type="arabicPeriod"/>
            </a:pPr>
            <a:r>
              <a:rPr lang="fr-FR" dirty="0" smtClean="0">
                <a:solidFill>
                  <a:schemeClr val="bg1">
                    <a:lumMod val="85000"/>
                  </a:schemeClr>
                </a:solidFill>
              </a:rPr>
              <a:t>1</a:t>
            </a:r>
            <a:r>
              <a:rPr lang="fr-FR" baseline="30000" dirty="0" smtClean="0">
                <a:solidFill>
                  <a:schemeClr val="bg1">
                    <a:lumMod val="85000"/>
                  </a:schemeClr>
                </a:solidFill>
              </a:rPr>
              <a:t>ère</a:t>
            </a:r>
            <a:r>
              <a:rPr lang="fr-FR" dirty="0" smtClean="0">
                <a:solidFill>
                  <a:schemeClr val="bg1">
                    <a:lumMod val="85000"/>
                  </a:schemeClr>
                </a:solidFill>
              </a:rPr>
              <a:t> année de CAP</a:t>
            </a:r>
          </a:p>
          <a:p>
            <a:pPr marL="342900" indent="-342900">
              <a:buAutoNum type="arabicPeriod"/>
            </a:pPr>
            <a:endParaRPr lang="fr-FR" dirty="0" smtClean="0">
              <a:solidFill>
                <a:schemeClr val="bg1">
                  <a:lumMod val="85000"/>
                </a:schemeClr>
              </a:solidFill>
            </a:endParaRPr>
          </a:p>
          <a:p>
            <a:pPr marL="342900" indent="-342900">
              <a:buAutoNum type="arabicPeriod"/>
            </a:pPr>
            <a:r>
              <a:rPr lang="fr-FR" dirty="0" smtClean="0">
                <a:solidFill>
                  <a:schemeClr val="bg1">
                    <a:lumMod val="85000"/>
                  </a:schemeClr>
                </a:solidFill>
              </a:rPr>
              <a:t>Autres voies</a:t>
            </a:r>
            <a:endParaRPr lang="fr-FR" dirty="0">
              <a:solidFill>
                <a:schemeClr val="bg1">
                  <a:lumMod val="85000"/>
                </a:schemeClr>
              </a:solidFill>
            </a:endParaRPr>
          </a:p>
        </p:txBody>
      </p:sp>
      <p:sp>
        <p:nvSpPr>
          <p:cNvPr id="14" name="ZoneTexte 13"/>
          <p:cNvSpPr txBox="1"/>
          <p:nvPr/>
        </p:nvSpPr>
        <p:spPr>
          <a:xfrm>
            <a:off x="2357422" y="2285992"/>
            <a:ext cx="6572296" cy="584775"/>
          </a:xfrm>
          <a:prstGeom prst="rect">
            <a:avLst/>
          </a:prstGeom>
          <a:noFill/>
        </p:spPr>
        <p:txBody>
          <a:bodyPr wrap="square" rtlCol="0">
            <a:spAutoFit/>
          </a:bodyPr>
          <a:lstStyle/>
          <a:p>
            <a:r>
              <a:rPr lang="fr-FR" sz="3200" dirty="0" smtClean="0">
                <a:latin typeface="Britannic Bold" pitchFamily="34" charset="0"/>
              </a:rPr>
              <a:t># </a:t>
            </a:r>
            <a:r>
              <a:rPr lang="fr-FR" sz="3200" dirty="0" smtClean="0">
                <a:solidFill>
                  <a:schemeClr val="bg1">
                    <a:lumMod val="65000"/>
                  </a:schemeClr>
                </a:solidFill>
                <a:latin typeface="Britannic Bold" pitchFamily="34" charset="0"/>
              </a:rPr>
              <a:t>Qui,</a:t>
            </a:r>
            <a:r>
              <a:rPr lang="fr-FR" sz="3200" dirty="0" smtClean="0">
                <a:latin typeface="Britannic Bold" pitchFamily="34" charset="0"/>
              </a:rPr>
              <a:t> Que,</a:t>
            </a:r>
            <a:r>
              <a:rPr lang="fr-FR" sz="3200" dirty="0" smtClean="0">
                <a:solidFill>
                  <a:schemeClr val="bg1">
                    <a:lumMod val="65000"/>
                  </a:schemeClr>
                </a:solidFill>
                <a:latin typeface="Britannic Bold" pitchFamily="34" charset="0"/>
              </a:rPr>
              <a:t> Quoi, Où, Comment </a:t>
            </a:r>
            <a:r>
              <a:rPr lang="fr-FR" sz="3200" dirty="0" smtClean="0">
                <a:latin typeface="Britannic Bold" pitchFamily="34" charset="0"/>
              </a:rPr>
              <a:t>?</a:t>
            </a:r>
            <a:endParaRPr lang="fr-FR" sz="3200" dirty="0">
              <a:latin typeface="Britannic Bold" pitchFamily="34" charset="0"/>
            </a:endParaRPr>
          </a:p>
        </p:txBody>
      </p:sp>
      <p:sp>
        <p:nvSpPr>
          <p:cNvPr id="15" name="ZoneTexte 14"/>
          <p:cNvSpPr txBox="1"/>
          <p:nvPr/>
        </p:nvSpPr>
        <p:spPr>
          <a:xfrm>
            <a:off x="2786050" y="2857496"/>
            <a:ext cx="6072230" cy="2092881"/>
          </a:xfrm>
          <a:prstGeom prst="rect">
            <a:avLst/>
          </a:prstGeom>
          <a:noFill/>
        </p:spPr>
        <p:txBody>
          <a:bodyPr wrap="square" rtlCol="0">
            <a:spAutoFit/>
          </a:bodyPr>
          <a:lstStyle/>
          <a:p>
            <a:pPr algn="just"/>
            <a:r>
              <a:rPr lang="fr-FR" sz="1600" dirty="0" smtClean="0"/>
              <a:t>La </a:t>
            </a:r>
            <a:r>
              <a:rPr lang="fr-FR" sz="1600" dirty="0"/>
              <a:t>classe de seconde générale et technologique est conçue pour permettre aux élèves de consolider et d'élargir leur maîtrise du socle commun de connaissances, de compétences et de culture afin de réussir la transition du collège au lycée. Elle les prépare à déterminer leur choix d'un parcours au sein du cycle terminal jusqu'au baccalauréat général ou technologique dans l'objectif d'une poursuite d'études supérieures réussie et, au-delà, de leur insertion professionnelle.</a:t>
            </a:r>
          </a:p>
        </p:txBody>
      </p:sp>
      <p:pic>
        <p:nvPicPr>
          <p:cNvPr id="17" name="Image 16" descr="frame.png">
            <a:hlinkClick r:id="rId6"/>
          </p:cNvPr>
          <p:cNvPicPr>
            <a:picLocks noChangeAspect="1"/>
          </p:cNvPicPr>
          <p:nvPr/>
        </p:nvPicPr>
        <p:blipFill>
          <a:blip r:embed="rId7" cstate="print"/>
          <a:stretch>
            <a:fillRect/>
          </a:stretch>
        </p:blipFill>
        <p:spPr>
          <a:xfrm>
            <a:off x="6611985" y="4786322"/>
            <a:ext cx="1674791" cy="1928801"/>
          </a:xfrm>
          <a:prstGeom prst="rect">
            <a:avLst/>
          </a:prstGeom>
        </p:spPr>
      </p:pic>
      <p:sp>
        <p:nvSpPr>
          <p:cNvPr id="18" name="ZoneTexte 17"/>
          <p:cNvSpPr txBox="1"/>
          <p:nvPr/>
        </p:nvSpPr>
        <p:spPr>
          <a:xfrm>
            <a:off x="3214678" y="5000636"/>
            <a:ext cx="3429024" cy="369332"/>
          </a:xfrm>
          <a:prstGeom prst="rect">
            <a:avLst/>
          </a:prstGeom>
          <a:noFill/>
        </p:spPr>
        <p:txBody>
          <a:bodyPr wrap="square" rtlCol="0">
            <a:spAutoFit/>
          </a:bodyPr>
          <a:lstStyle/>
          <a:p>
            <a:r>
              <a:rPr lang="fr-FR" b="1" dirty="0" smtClean="0">
                <a:solidFill>
                  <a:srgbClr val="7030A0"/>
                </a:solidFill>
              </a:rPr>
              <a:t>- &gt; Horaires et programme =</a:t>
            </a:r>
            <a:endParaRPr lang="fr-FR" b="1" dirty="0">
              <a:solidFill>
                <a:srgbClr val="7030A0"/>
              </a:solidFill>
            </a:endParaRPr>
          </a:p>
        </p:txBody>
      </p:sp>
      <p:sp>
        <p:nvSpPr>
          <p:cNvPr id="19" name="ZoneTexte 18"/>
          <p:cNvSpPr txBox="1"/>
          <p:nvPr/>
        </p:nvSpPr>
        <p:spPr>
          <a:xfrm>
            <a:off x="2357422" y="5715016"/>
            <a:ext cx="4143404" cy="738664"/>
          </a:xfrm>
          <a:prstGeom prst="rect">
            <a:avLst/>
          </a:prstGeom>
          <a:noFill/>
        </p:spPr>
        <p:txBody>
          <a:bodyPr wrap="square" rtlCol="0">
            <a:spAutoFit/>
          </a:bodyPr>
          <a:lstStyle/>
          <a:p>
            <a:r>
              <a:rPr lang="fr-FR" sz="1400" i="1" dirty="0" smtClean="0"/>
              <a:t>Pour aller plus loin (ressources) : </a:t>
            </a:r>
            <a:r>
              <a:rPr lang="fr-FR" sz="1400" i="1" dirty="0" smtClean="0">
                <a:hlinkClick r:id="rId8"/>
              </a:rPr>
              <a:t>https://eduscol.education.fr/92/j-enseigne-au-lycee-generaltechnologique</a:t>
            </a:r>
            <a:endParaRPr lang="fr-FR" sz="1400" i="1" dirty="0"/>
          </a:p>
        </p:txBody>
      </p:sp>
      <p:pic>
        <p:nvPicPr>
          <p:cNvPr id="18434" name="Picture 2">
            <a:hlinkClick r:id="rId9"/>
          </p:cNvPr>
          <p:cNvPicPr>
            <a:picLocks noChangeAspect="1" noChangeArrowheads="1"/>
          </p:cNvPicPr>
          <p:nvPr/>
        </p:nvPicPr>
        <p:blipFill>
          <a:blip r:embed="rId10"/>
          <a:srcRect/>
          <a:stretch>
            <a:fillRect/>
          </a:stretch>
        </p:blipFill>
        <p:spPr bwMode="auto">
          <a:xfrm>
            <a:off x="357158" y="5715016"/>
            <a:ext cx="1677387" cy="1000132"/>
          </a:xfrm>
          <a:prstGeom prst="rect">
            <a:avLst/>
          </a:prstGeom>
          <a:noFill/>
          <a:ln w="9525">
            <a:noFill/>
            <a:miter lim="800000"/>
            <a:headEnd/>
            <a:tailEnd/>
          </a:ln>
          <a:effectLst/>
        </p:spPr>
      </p:pic>
      <p:pic>
        <p:nvPicPr>
          <p:cNvPr id="2" name="Image 1"/>
          <p:cNvPicPr>
            <a:picLocks noChangeAspect="1"/>
          </p:cNvPicPr>
          <p:nvPr/>
        </p:nvPicPr>
        <p:blipFill>
          <a:blip r:embed="rId11"/>
          <a:stretch>
            <a:fillRect/>
          </a:stretch>
        </p:blipFill>
        <p:spPr>
          <a:xfrm>
            <a:off x="87895" y="107374"/>
            <a:ext cx="1908213" cy="1042506"/>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ode de la route : 5 règles à connaître sur les ronds-points"/>
          <p:cNvPicPr>
            <a:picLocks noChangeAspect="1" noChangeArrowheads="1"/>
          </p:cNvPicPr>
          <p:nvPr/>
        </p:nvPicPr>
        <p:blipFill>
          <a:blip r:embed="rId2">
            <a:duotone>
              <a:schemeClr val="bg2">
                <a:shade val="45000"/>
                <a:satMod val="135000"/>
              </a:schemeClr>
              <a:prstClr val="white"/>
            </a:duotone>
          </a:blip>
          <a:srcRect/>
          <a:stretch>
            <a:fillRect/>
          </a:stretch>
        </p:blipFill>
        <p:spPr bwMode="auto">
          <a:xfrm>
            <a:off x="2347938" y="2285992"/>
            <a:ext cx="6584410" cy="4286280"/>
          </a:xfrm>
          <a:prstGeom prst="rect">
            <a:avLst/>
          </a:prstGeom>
          <a:noFill/>
        </p:spPr>
      </p:pic>
      <p:pic>
        <p:nvPicPr>
          <p:cNvPr id="6" name="Image 5"/>
          <p:cNvPicPr/>
          <p:nvPr/>
        </p:nvPicPr>
        <p:blipFill>
          <a:blip r:embed="rId3">
            <a:extLst>
              <a:ext uri="{28A0092B-C50C-407E-A947-70E740481C1C}">
                <a14:useLocalDpi xmlns:a14="http://schemas.microsoft.com/office/drawing/2010/main" val="0"/>
              </a:ext>
            </a:extLst>
          </a:blip>
          <a:stretch>
            <a:fillRect/>
          </a:stretch>
        </p:blipFill>
        <p:spPr>
          <a:xfrm>
            <a:off x="4962538" y="142852"/>
            <a:ext cx="1466850" cy="971550"/>
          </a:xfrm>
          <a:prstGeom prst="rect">
            <a:avLst/>
          </a:prstGeom>
        </p:spPr>
      </p:pic>
      <p:pic>
        <p:nvPicPr>
          <p:cNvPr id="7" name="Image 6" descr="https://upload.wikimedia.org/wikipedia/fr/3/34/Guyane_(collectivit%C3%A9_territoriale)_logo_2015.png"/>
          <p:cNvPicPr/>
          <p:nvPr/>
        </p:nvPicPr>
        <p:blipFill>
          <a:blip r:embed="rId4" cstate="print"/>
          <a:srcRect/>
          <a:stretch>
            <a:fillRect/>
          </a:stretch>
        </p:blipFill>
        <p:spPr bwMode="auto">
          <a:xfrm>
            <a:off x="2690809" y="214290"/>
            <a:ext cx="1381125" cy="952500"/>
          </a:xfrm>
          <a:prstGeom prst="rect">
            <a:avLst/>
          </a:prstGeom>
          <a:noFill/>
          <a:ln w="9525">
            <a:noFill/>
            <a:miter lim="800000"/>
            <a:headEnd/>
            <a:tailEnd/>
          </a:ln>
        </p:spPr>
      </p:pic>
      <p:pic>
        <p:nvPicPr>
          <p:cNvPr id="8" name="Image 7"/>
          <p:cNvPicPr/>
          <p:nvPr/>
        </p:nvPicPr>
        <p:blipFill>
          <a:blip r:embed="rId5" cstate="print">
            <a:extLst>
              <a:ext uri="{28A0092B-C50C-407E-A947-70E740481C1C}">
                <a14:useLocalDpi xmlns:a14="http://schemas.microsoft.com/office/drawing/2010/main" val="0"/>
              </a:ext>
            </a:extLst>
          </a:blip>
          <a:stretch>
            <a:fillRect/>
          </a:stretch>
        </p:blipFill>
        <p:spPr>
          <a:xfrm>
            <a:off x="7358082" y="285728"/>
            <a:ext cx="1495425" cy="989965"/>
          </a:xfrm>
          <a:prstGeom prst="rect">
            <a:avLst/>
          </a:prstGeom>
        </p:spPr>
      </p:pic>
      <p:sp>
        <p:nvSpPr>
          <p:cNvPr id="1027" name="Zone de texte 307"/>
          <p:cNvSpPr txBox="1">
            <a:spLocks noChangeArrowheads="1"/>
          </p:cNvSpPr>
          <p:nvPr/>
        </p:nvSpPr>
        <p:spPr bwMode="auto">
          <a:xfrm>
            <a:off x="5000628" y="1049338"/>
            <a:ext cx="1430337"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900" b="1" i="0" u="none" strike="noStrike" cap="none" normalizeH="0" baseline="0" dirty="0" smtClean="0">
                <a:ln>
                  <a:noFill/>
                </a:ln>
                <a:solidFill>
                  <a:schemeClr val="tx1"/>
                </a:solidFill>
                <a:effectLst/>
                <a:latin typeface="Calibri" pitchFamily="34" charset="0"/>
                <a:cs typeface="Arial" pitchFamily="34" charset="0"/>
              </a:rPr>
              <a:t>Collège </a:t>
            </a:r>
            <a:r>
              <a:rPr kumimoji="0" lang="fr-FR" sz="900" b="1" i="0" u="none" strike="noStrike" cap="none" normalizeH="0" baseline="0" dirty="0" smtClean="0">
                <a:ln>
                  <a:noFill/>
                </a:ln>
                <a:solidFill>
                  <a:schemeClr val="tx1"/>
                </a:solidFill>
                <a:effectLst/>
                <a:latin typeface="Calibri" pitchFamily="34" charset="0"/>
                <a:cs typeface="Arial" pitchFamily="34" charset="0"/>
              </a:rPr>
              <a:t>Gérard </a:t>
            </a:r>
            <a:r>
              <a:rPr kumimoji="0" lang="fr-FR" sz="900" b="1" i="0" u="none" strike="noStrike" cap="none" normalizeH="0" baseline="0" dirty="0" smtClean="0">
                <a:ln>
                  <a:noFill/>
                </a:ln>
                <a:solidFill>
                  <a:schemeClr val="tx1"/>
                </a:solidFill>
                <a:effectLst/>
                <a:latin typeface="Calibri" pitchFamily="34" charset="0"/>
                <a:cs typeface="Arial" pitchFamily="34" charset="0"/>
              </a:rPr>
              <a:t>HOLDER</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1028" name="Connecteur droit avec flèche 6"/>
          <p:cNvCxnSpPr>
            <a:cxnSpLocks noChangeShapeType="1"/>
          </p:cNvCxnSpPr>
          <p:nvPr/>
        </p:nvCxnSpPr>
        <p:spPr bwMode="auto">
          <a:xfrm flipV="1">
            <a:off x="2346325" y="1301750"/>
            <a:ext cx="5773738" cy="44450"/>
          </a:xfrm>
          <a:prstGeom prst="straightConnector1">
            <a:avLst/>
          </a:prstGeom>
          <a:noFill/>
          <a:ln w="9525">
            <a:solidFill>
              <a:srgbClr val="0070C0"/>
            </a:solidFill>
            <a:round/>
            <a:headEnd/>
            <a:tailEnd/>
          </a:ln>
        </p:spPr>
      </p:cxnSp>
      <p:sp>
        <p:nvSpPr>
          <p:cNvPr id="1029" name="Zone de texte 191"/>
          <p:cNvSpPr txBox="1">
            <a:spLocks noChangeArrowheads="1"/>
          </p:cNvSpPr>
          <p:nvPr/>
        </p:nvSpPr>
        <p:spPr bwMode="auto">
          <a:xfrm>
            <a:off x="434975" y="1397000"/>
            <a:ext cx="8709025" cy="677108"/>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dirty="0" smtClean="0">
                <a:ln>
                  <a:noFill/>
                </a:ln>
                <a:solidFill>
                  <a:schemeClr val="accent3">
                    <a:lumMod val="50000"/>
                  </a:schemeClr>
                </a:solidFill>
                <a:effectLst/>
                <a:latin typeface="Stencil" pitchFamily="82" charset="0"/>
                <a:cs typeface="Arial" pitchFamily="34" charset="0"/>
              </a:rPr>
              <a:t>Entretiens personnalises d’orientation</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smtClean="0">
                <a:ln>
                  <a:noFill/>
                </a:ln>
                <a:solidFill>
                  <a:schemeClr val="accent3">
                    <a:lumMod val="50000"/>
                  </a:schemeClr>
                </a:solidFill>
                <a:effectLst/>
                <a:latin typeface="Stencil" pitchFamily="82" charset="0"/>
                <a:cs typeface="Arial" pitchFamily="34" charset="0"/>
              </a:rPr>
              <a:t>(MERCREDI 29 mars 2023)</a:t>
            </a:r>
            <a:endParaRPr kumimoji="0" lang="fr-FR" sz="1800" b="0" i="0" u="none" strike="noStrike" cap="none" normalizeH="0" baseline="0" dirty="0" smtClean="0">
              <a:ln>
                <a:noFill/>
              </a:ln>
              <a:solidFill>
                <a:schemeClr val="accent3">
                  <a:lumMod val="50000"/>
                </a:schemeClr>
              </a:solidFill>
              <a:effectLst/>
              <a:latin typeface="Arial" pitchFamily="34" charset="0"/>
              <a:cs typeface="Arial" pitchFamily="34" charset="0"/>
            </a:endParaRPr>
          </a:p>
        </p:txBody>
      </p:sp>
      <p:cxnSp>
        <p:nvCxnSpPr>
          <p:cNvPr id="1030" name="Connecteur droit avec flèche 2"/>
          <p:cNvCxnSpPr>
            <a:cxnSpLocks noChangeShapeType="1"/>
          </p:cNvCxnSpPr>
          <p:nvPr/>
        </p:nvCxnSpPr>
        <p:spPr bwMode="auto">
          <a:xfrm flipV="1">
            <a:off x="2309813" y="2089150"/>
            <a:ext cx="5773737" cy="44450"/>
          </a:xfrm>
          <a:prstGeom prst="straightConnector1">
            <a:avLst/>
          </a:prstGeom>
          <a:noFill/>
          <a:ln w="9525">
            <a:solidFill>
              <a:srgbClr val="0070C0"/>
            </a:solidFill>
            <a:round/>
            <a:headEnd/>
            <a:tailEnd/>
          </a:ln>
        </p:spPr>
      </p:cxnSp>
      <p:sp>
        <p:nvSpPr>
          <p:cNvPr id="13" name="ZoneTexte 12"/>
          <p:cNvSpPr txBox="1"/>
          <p:nvPr/>
        </p:nvSpPr>
        <p:spPr>
          <a:xfrm>
            <a:off x="142844" y="2500306"/>
            <a:ext cx="2357454" cy="3139321"/>
          </a:xfrm>
          <a:prstGeom prst="rect">
            <a:avLst/>
          </a:prstGeom>
          <a:noFill/>
        </p:spPr>
        <p:txBody>
          <a:bodyPr wrap="square" rtlCol="0">
            <a:spAutoFit/>
          </a:bodyPr>
          <a:lstStyle/>
          <a:p>
            <a:pPr marL="342900" indent="-342900">
              <a:buAutoNum type="arabicPeriod"/>
            </a:pPr>
            <a:r>
              <a:rPr lang="fr-FR" dirty="0" smtClean="0">
                <a:solidFill>
                  <a:schemeClr val="bg1">
                    <a:lumMod val="85000"/>
                  </a:schemeClr>
                </a:solidFill>
              </a:rPr>
              <a:t>Calendrier</a:t>
            </a:r>
          </a:p>
          <a:p>
            <a:pPr marL="342900" indent="-342900">
              <a:buAutoNum type="arabicPeriod"/>
            </a:pPr>
            <a:endParaRPr lang="fr-FR" dirty="0" smtClean="0">
              <a:solidFill>
                <a:schemeClr val="accent1">
                  <a:lumMod val="60000"/>
                  <a:lumOff val="40000"/>
                </a:schemeClr>
              </a:solidFill>
            </a:endParaRPr>
          </a:p>
          <a:p>
            <a:pPr marL="342900" indent="-342900">
              <a:buAutoNum type="arabicPeriod"/>
            </a:pPr>
            <a:r>
              <a:rPr lang="fr-FR" dirty="0" smtClean="0">
                <a:solidFill>
                  <a:srgbClr val="0070C0"/>
                </a:solidFill>
              </a:rPr>
              <a:t>Seconde générale et technologique</a:t>
            </a:r>
          </a:p>
          <a:p>
            <a:pPr marL="342900" indent="-342900">
              <a:buAutoNum type="arabicPeriod"/>
            </a:pPr>
            <a:endParaRPr lang="fr-FR" dirty="0" smtClean="0">
              <a:solidFill>
                <a:schemeClr val="bg1">
                  <a:lumMod val="85000"/>
                </a:schemeClr>
              </a:solidFill>
            </a:endParaRPr>
          </a:p>
          <a:p>
            <a:pPr marL="342900" indent="-342900">
              <a:buAutoNum type="arabicPeriod"/>
            </a:pPr>
            <a:r>
              <a:rPr lang="fr-FR" dirty="0" smtClean="0">
                <a:solidFill>
                  <a:schemeClr val="bg1">
                    <a:lumMod val="85000"/>
                  </a:schemeClr>
                </a:solidFill>
              </a:rPr>
              <a:t>Seconde professionnelle</a:t>
            </a:r>
          </a:p>
          <a:p>
            <a:pPr marL="342900" indent="-342900">
              <a:buAutoNum type="arabicPeriod"/>
            </a:pPr>
            <a:endParaRPr lang="fr-FR" dirty="0" smtClean="0">
              <a:solidFill>
                <a:schemeClr val="bg1">
                  <a:lumMod val="85000"/>
                </a:schemeClr>
              </a:solidFill>
            </a:endParaRPr>
          </a:p>
          <a:p>
            <a:pPr marL="342900" indent="-342900">
              <a:buAutoNum type="arabicPeriod"/>
            </a:pPr>
            <a:r>
              <a:rPr lang="fr-FR" dirty="0" smtClean="0">
                <a:solidFill>
                  <a:schemeClr val="bg1">
                    <a:lumMod val="85000"/>
                  </a:schemeClr>
                </a:solidFill>
              </a:rPr>
              <a:t>1</a:t>
            </a:r>
            <a:r>
              <a:rPr lang="fr-FR" baseline="30000" dirty="0" smtClean="0">
                <a:solidFill>
                  <a:schemeClr val="bg1">
                    <a:lumMod val="85000"/>
                  </a:schemeClr>
                </a:solidFill>
              </a:rPr>
              <a:t>ère</a:t>
            </a:r>
            <a:r>
              <a:rPr lang="fr-FR" dirty="0" smtClean="0">
                <a:solidFill>
                  <a:schemeClr val="bg1">
                    <a:lumMod val="85000"/>
                  </a:schemeClr>
                </a:solidFill>
              </a:rPr>
              <a:t> année de CAP</a:t>
            </a:r>
          </a:p>
          <a:p>
            <a:pPr marL="342900" indent="-342900">
              <a:buAutoNum type="arabicPeriod"/>
            </a:pPr>
            <a:endParaRPr lang="fr-FR" dirty="0" smtClean="0">
              <a:solidFill>
                <a:schemeClr val="bg1">
                  <a:lumMod val="85000"/>
                </a:schemeClr>
              </a:solidFill>
            </a:endParaRPr>
          </a:p>
          <a:p>
            <a:pPr marL="342900" indent="-342900">
              <a:buAutoNum type="arabicPeriod"/>
            </a:pPr>
            <a:r>
              <a:rPr lang="fr-FR" dirty="0" smtClean="0">
                <a:solidFill>
                  <a:schemeClr val="bg1">
                    <a:lumMod val="85000"/>
                  </a:schemeClr>
                </a:solidFill>
              </a:rPr>
              <a:t>Autres voies</a:t>
            </a:r>
            <a:endParaRPr lang="fr-FR" dirty="0">
              <a:solidFill>
                <a:schemeClr val="bg1">
                  <a:lumMod val="85000"/>
                </a:schemeClr>
              </a:solidFill>
            </a:endParaRPr>
          </a:p>
        </p:txBody>
      </p:sp>
      <p:sp>
        <p:nvSpPr>
          <p:cNvPr id="14" name="ZoneTexte 13"/>
          <p:cNvSpPr txBox="1"/>
          <p:nvPr/>
        </p:nvSpPr>
        <p:spPr>
          <a:xfrm>
            <a:off x="2357422" y="2285992"/>
            <a:ext cx="6572296" cy="584775"/>
          </a:xfrm>
          <a:prstGeom prst="rect">
            <a:avLst/>
          </a:prstGeom>
          <a:noFill/>
        </p:spPr>
        <p:txBody>
          <a:bodyPr wrap="square" rtlCol="0">
            <a:spAutoFit/>
          </a:bodyPr>
          <a:lstStyle/>
          <a:p>
            <a:r>
              <a:rPr lang="fr-FR" sz="3200" dirty="0" smtClean="0">
                <a:latin typeface="Britannic Bold" pitchFamily="34" charset="0"/>
              </a:rPr>
              <a:t># </a:t>
            </a:r>
            <a:r>
              <a:rPr lang="fr-FR" sz="3200" dirty="0" smtClean="0">
                <a:solidFill>
                  <a:schemeClr val="bg1">
                    <a:lumMod val="65000"/>
                  </a:schemeClr>
                </a:solidFill>
                <a:latin typeface="Britannic Bold" pitchFamily="34" charset="0"/>
              </a:rPr>
              <a:t>Qui,</a:t>
            </a:r>
            <a:r>
              <a:rPr lang="fr-FR" sz="3200" dirty="0" smtClean="0">
                <a:latin typeface="Britannic Bold" pitchFamily="34" charset="0"/>
              </a:rPr>
              <a:t> </a:t>
            </a:r>
            <a:r>
              <a:rPr lang="fr-FR" sz="3200" dirty="0" smtClean="0">
                <a:solidFill>
                  <a:schemeClr val="bg1">
                    <a:lumMod val="65000"/>
                  </a:schemeClr>
                </a:solidFill>
                <a:latin typeface="Britannic Bold" pitchFamily="34" charset="0"/>
              </a:rPr>
              <a:t>Que, </a:t>
            </a:r>
            <a:r>
              <a:rPr lang="fr-FR" sz="3200" dirty="0" smtClean="0">
                <a:latin typeface="Britannic Bold" pitchFamily="34" charset="0"/>
              </a:rPr>
              <a:t>Quoi, </a:t>
            </a:r>
            <a:r>
              <a:rPr lang="fr-FR" sz="3200" dirty="0" smtClean="0">
                <a:solidFill>
                  <a:schemeClr val="bg1">
                    <a:lumMod val="65000"/>
                  </a:schemeClr>
                </a:solidFill>
                <a:latin typeface="Britannic Bold" pitchFamily="34" charset="0"/>
              </a:rPr>
              <a:t>Où, Comment </a:t>
            </a:r>
            <a:r>
              <a:rPr lang="fr-FR" sz="3200" dirty="0" smtClean="0">
                <a:latin typeface="Britannic Bold" pitchFamily="34" charset="0"/>
              </a:rPr>
              <a:t>?</a:t>
            </a:r>
            <a:endParaRPr lang="fr-FR" sz="3200" dirty="0">
              <a:latin typeface="Britannic Bold" pitchFamily="34" charset="0"/>
            </a:endParaRPr>
          </a:p>
        </p:txBody>
      </p:sp>
      <p:pic>
        <p:nvPicPr>
          <p:cNvPr id="19458" name="Picture 2" descr="Orientation – Site du lycée Honoré de Balzac"/>
          <p:cNvPicPr>
            <a:picLocks noChangeAspect="1" noChangeArrowheads="1"/>
          </p:cNvPicPr>
          <p:nvPr/>
        </p:nvPicPr>
        <p:blipFill>
          <a:blip r:embed="rId6"/>
          <a:srcRect/>
          <a:stretch>
            <a:fillRect/>
          </a:stretch>
        </p:blipFill>
        <p:spPr bwMode="auto">
          <a:xfrm>
            <a:off x="2357422" y="2928933"/>
            <a:ext cx="6643734" cy="3723565"/>
          </a:xfrm>
          <a:prstGeom prst="rect">
            <a:avLst/>
          </a:prstGeom>
          <a:noFill/>
        </p:spPr>
      </p:pic>
      <p:pic>
        <p:nvPicPr>
          <p:cNvPr id="2" name="Image 1"/>
          <p:cNvPicPr>
            <a:picLocks noChangeAspect="1"/>
          </p:cNvPicPr>
          <p:nvPr/>
        </p:nvPicPr>
        <p:blipFill>
          <a:blip r:embed="rId7"/>
          <a:stretch>
            <a:fillRect/>
          </a:stretch>
        </p:blipFill>
        <p:spPr>
          <a:xfrm>
            <a:off x="146628" y="133076"/>
            <a:ext cx="1908213" cy="1042506"/>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ode de la route : 5 règles à connaître sur les ronds-points"/>
          <p:cNvPicPr>
            <a:picLocks noChangeAspect="1" noChangeArrowheads="1"/>
          </p:cNvPicPr>
          <p:nvPr/>
        </p:nvPicPr>
        <p:blipFill>
          <a:blip r:embed="rId2">
            <a:duotone>
              <a:schemeClr val="bg2">
                <a:shade val="45000"/>
                <a:satMod val="135000"/>
              </a:schemeClr>
              <a:prstClr val="white"/>
            </a:duotone>
          </a:blip>
          <a:srcRect/>
          <a:stretch>
            <a:fillRect/>
          </a:stretch>
        </p:blipFill>
        <p:spPr bwMode="auto">
          <a:xfrm>
            <a:off x="2347938" y="2285992"/>
            <a:ext cx="6584410" cy="4286280"/>
          </a:xfrm>
          <a:prstGeom prst="rect">
            <a:avLst/>
          </a:prstGeom>
          <a:noFill/>
        </p:spPr>
      </p:pic>
      <p:pic>
        <p:nvPicPr>
          <p:cNvPr id="6" name="Image 5"/>
          <p:cNvPicPr/>
          <p:nvPr/>
        </p:nvPicPr>
        <p:blipFill>
          <a:blip r:embed="rId3">
            <a:extLst>
              <a:ext uri="{28A0092B-C50C-407E-A947-70E740481C1C}">
                <a14:useLocalDpi xmlns:a14="http://schemas.microsoft.com/office/drawing/2010/main" val="0"/>
              </a:ext>
            </a:extLst>
          </a:blip>
          <a:stretch>
            <a:fillRect/>
          </a:stretch>
        </p:blipFill>
        <p:spPr>
          <a:xfrm>
            <a:off x="4962538" y="142852"/>
            <a:ext cx="1466850" cy="971550"/>
          </a:xfrm>
          <a:prstGeom prst="rect">
            <a:avLst/>
          </a:prstGeom>
        </p:spPr>
      </p:pic>
      <p:pic>
        <p:nvPicPr>
          <p:cNvPr id="7" name="Image 6" descr="https://upload.wikimedia.org/wikipedia/fr/3/34/Guyane_(collectivit%C3%A9_territoriale)_logo_2015.png"/>
          <p:cNvPicPr/>
          <p:nvPr/>
        </p:nvPicPr>
        <p:blipFill>
          <a:blip r:embed="rId4" cstate="print"/>
          <a:srcRect/>
          <a:stretch>
            <a:fillRect/>
          </a:stretch>
        </p:blipFill>
        <p:spPr bwMode="auto">
          <a:xfrm>
            <a:off x="2690809" y="214290"/>
            <a:ext cx="1381125" cy="952500"/>
          </a:xfrm>
          <a:prstGeom prst="rect">
            <a:avLst/>
          </a:prstGeom>
          <a:noFill/>
          <a:ln w="9525">
            <a:noFill/>
            <a:miter lim="800000"/>
            <a:headEnd/>
            <a:tailEnd/>
          </a:ln>
        </p:spPr>
      </p:pic>
      <p:pic>
        <p:nvPicPr>
          <p:cNvPr id="8" name="Image 7"/>
          <p:cNvPicPr/>
          <p:nvPr/>
        </p:nvPicPr>
        <p:blipFill>
          <a:blip r:embed="rId5" cstate="print">
            <a:extLst>
              <a:ext uri="{28A0092B-C50C-407E-A947-70E740481C1C}">
                <a14:useLocalDpi xmlns:a14="http://schemas.microsoft.com/office/drawing/2010/main" val="0"/>
              </a:ext>
            </a:extLst>
          </a:blip>
          <a:stretch>
            <a:fillRect/>
          </a:stretch>
        </p:blipFill>
        <p:spPr>
          <a:xfrm>
            <a:off x="7358082" y="285728"/>
            <a:ext cx="1495425" cy="989965"/>
          </a:xfrm>
          <a:prstGeom prst="rect">
            <a:avLst/>
          </a:prstGeom>
        </p:spPr>
      </p:pic>
      <p:sp>
        <p:nvSpPr>
          <p:cNvPr id="1027" name="Zone de texte 307"/>
          <p:cNvSpPr txBox="1">
            <a:spLocks noChangeArrowheads="1"/>
          </p:cNvSpPr>
          <p:nvPr/>
        </p:nvSpPr>
        <p:spPr bwMode="auto">
          <a:xfrm>
            <a:off x="5000628" y="1049338"/>
            <a:ext cx="1430337"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900" b="1" i="0" u="none" strike="noStrike" cap="none" normalizeH="0" baseline="0" dirty="0" smtClean="0">
                <a:ln>
                  <a:noFill/>
                </a:ln>
                <a:solidFill>
                  <a:schemeClr val="tx1"/>
                </a:solidFill>
                <a:effectLst/>
                <a:latin typeface="Calibri" pitchFamily="34" charset="0"/>
                <a:cs typeface="Arial" pitchFamily="34" charset="0"/>
              </a:rPr>
              <a:t>Collège </a:t>
            </a:r>
            <a:r>
              <a:rPr kumimoji="0" lang="fr-FR" sz="900" b="1" i="0" u="none" strike="noStrike" cap="none" normalizeH="0" baseline="0" dirty="0" smtClean="0">
                <a:ln>
                  <a:noFill/>
                </a:ln>
                <a:solidFill>
                  <a:schemeClr val="tx1"/>
                </a:solidFill>
                <a:effectLst/>
                <a:latin typeface="Calibri" pitchFamily="34" charset="0"/>
                <a:cs typeface="Arial" pitchFamily="34" charset="0"/>
              </a:rPr>
              <a:t>Gérard </a:t>
            </a:r>
            <a:r>
              <a:rPr kumimoji="0" lang="fr-FR" sz="900" b="1" i="0" u="none" strike="noStrike" cap="none" normalizeH="0" baseline="0" dirty="0" smtClean="0">
                <a:ln>
                  <a:noFill/>
                </a:ln>
                <a:solidFill>
                  <a:schemeClr val="tx1"/>
                </a:solidFill>
                <a:effectLst/>
                <a:latin typeface="Calibri" pitchFamily="34" charset="0"/>
                <a:cs typeface="Arial" pitchFamily="34" charset="0"/>
              </a:rPr>
              <a:t>HOLDER</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1028" name="Connecteur droit avec flèche 6"/>
          <p:cNvCxnSpPr>
            <a:cxnSpLocks noChangeShapeType="1"/>
          </p:cNvCxnSpPr>
          <p:nvPr/>
        </p:nvCxnSpPr>
        <p:spPr bwMode="auto">
          <a:xfrm flipV="1">
            <a:off x="2346325" y="1301750"/>
            <a:ext cx="5773738" cy="44450"/>
          </a:xfrm>
          <a:prstGeom prst="straightConnector1">
            <a:avLst/>
          </a:prstGeom>
          <a:noFill/>
          <a:ln w="9525">
            <a:solidFill>
              <a:srgbClr val="0070C0"/>
            </a:solidFill>
            <a:round/>
            <a:headEnd/>
            <a:tailEnd/>
          </a:ln>
        </p:spPr>
      </p:cxnSp>
      <p:sp>
        <p:nvSpPr>
          <p:cNvPr id="1029" name="Zone de texte 191"/>
          <p:cNvSpPr txBox="1">
            <a:spLocks noChangeArrowheads="1"/>
          </p:cNvSpPr>
          <p:nvPr/>
        </p:nvSpPr>
        <p:spPr bwMode="auto">
          <a:xfrm>
            <a:off x="434975" y="1397000"/>
            <a:ext cx="8709025" cy="677108"/>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dirty="0" smtClean="0">
                <a:ln>
                  <a:noFill/>
                </a:ln>
                <a:solidFill>
                  <a:schemeClr val="accent3">
                    <a:lumMod val="50000"/>
                  </a:schemeClr>
                </a:solidFill>
                <a:effectLst/>
                <a:latin typeface="Stencil" pitchFamily="82" charset="0"/>
                <a:cs typeface="Arial" pitchFamily="34" charset="0"/>
              </a:rPr>
              <a:t>Entretiens personnalises d’orientation</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smtClean="0">
                <a:ln>
                  <a:noFill/>
                </a:ln>
                <a:solidFill>
                  <a:schemeClr val="accent3">
                    <a:lumMod val="50000"/>
                  </a:schemeClr>
                </a:solidFill>
                <a:effectLst/>
                <a:latin typeface="Stencil" pitchFamily="82" charset="0"/>
                <a:cs typeface="Arial" pitchFamily="34" charset="0"/>
              </a:rPr>
              <a:t>(MERCREDI 29 mars 2023)</a:t>
            </a:r>
            <a:endParaRPr kumimoji="0" lang="fr-FR" sz="1800" b="0" i="0" u="none" strike="noStrike" cap="none" normalizeH="0" baseline="0" dirty="0" smtClean="0">
              <a:ln>
                <a:noFill/>
              </a:ln>
              <a:solidFill>
                <a:schemeClr val="accent3">
                  <a:lumMod val="50000"/>
                </a:schemeClr>
              </a:solidFill>
              <a:effectLst/>
              <a:latin typeface="Arial" pitchFamily="34" charset="0"/>
              <a:cs typeface="Arial" pitchFamily="34" charset="0"/>
            </a:endParaRPr>
          </a:p>
        </p:txBody>
      </p:sp>
      <p:cxnSp>
        <p:nvCxnSpPr>
          <p:cNvPr id="1030" name="Connecteur droit avec flèche 2"/>
          <p:cNvCxnSpPr>
            <a:cxnSpLocks noChangeShapeType="1"/>
          </p:cNvCxnSpPr>
          <p:nvPr/>
        </p:nvCxnSpPr>
        <p:spPr bwMode="auto">
          <a:xfrm flipV="1">
            <a:off x="2309813" y="2089150"/>
            <a:ext cx="5773737" cy="44450"/>
          </a:xfrm>
          <a:prstGeom prst="straightConnector1">
            <a:avLst/>
          </a:prstGeom>
          <a:noFill/>
          <a:ln w="9525">
            <a:solidFill>
              <a:srgbClr val="0070C0"/>
            </a:solidFill>
            <a:round/>
            <a:headEnd/>
            <a:tailEnd/>
          </a:ln>
        </p:spPr>
      </p:cxnSp>
      <p:sp>
        <p:nvSpPr>
          <p:cNvPr id="13" name="ZoneTexte 12"/>
          <p:cNvSpPr txBox="1"/>
          <p:nvPr/>
        </p:nvSpPr>
        <p:spPr>
          <a:xfrm>
            <a:off x="142844" y="2500306"/>
            <a:ext cx="2357454" cy="3139321"/>
          </a:xfrm>
          <a:prstGeom prst="rect">
            <a:avLst/>
          </a:prstGeom>
          <a:noFill/>
        </p:spPr>
        <p:txBody>
          <a:bodyPr wrap="square" rtlCol="0">
            <a:spAutoFit/>
          </a:bodyPr>
          <a:lstStyle/>
          <a:p>
            <a:pPr marL="342900" indent="-342900">
              <a:buAutoNum type="arabicPeriod"/>
            </a:pPr>
            <a:r>
              <a:rPr lang="fr-FR" dirty="0" smtClean="0">
                <a:solidFill>
                  <a:schemeClr val="bg1">
                    <a:lumMod val="85000"/>
                  </a:schemeClr>
                </a:solidFill>
              </a:rPr>
              <a:t>Calendrier</a:t>
            </a:r>
          </a:p>
          <a:p>
            <a:pPr marL="342900" indent="-342900">
              <a:buAutoNum type="arabicPeriod"/>
            </a:pPr>
            <a:endParaRPr lang="fr-FR" dirty="0" smtClean="0">
              <a:solidFill>
                <a:schemeClr val="accent1">
                  <a:lumMod val="60000"/>
                  <a:lumOff val="40000"/>
                </a:schemeClr>
              </a:solidFill>
            </a:endParaRPr>
          </a:p>
          <a:p>
            <a:pPr marL="342900" indent="-342900">
              <a:buAutoNum type="arabicPeriod"/>
            </a:pPr>
            <a:r>
              <a:rPr lang="fr-FR" dirty="0" smtClean="0">
                <a:solidFill>
                  <a:srgbClr val="0070C0"/>
                </a:solidFill>
              </a:rPr>
              <a:t>Seconde générale et technologique</a:t>
            </a:r>
          </a:p>
          <a:p>
            <a:pPr marL="342900" indent="-342900">
              <a:buAutoNum type="arabicPeriod"/>
            </a:pPr>
            <a:endParaRPr lang="fr-FR" dirty="0" smtClean="0">
              <a:solidFill>
                <a:schemeClr val="bg1">
                  <a:lumMod val="85000"/>
                </a:schemeClr>
              </a:solidFill>
            </a:endParaRPr>
          </a:p>
          <a:p>
            <a:pPr marL="342900" indent="-342900">
              <a:buAutoNum type="arabicPeriod"/>
            </a:pPr>
            <a:r>
              <a:rPr lang="fr-FR" dirty="0" smtClean="0">
                <a:solidFill>
                  <a:schemeClr val="bg1">
                    <a:lumMod val="85000"/>
                  </a:schemeClr>
                </a:solidFill>
              </a:rPr>
              <a:t>Seconde professionnelle</a:t>
            </a:r>
          </a:p>
          <a:p>
            <a:pPr marL="342900" indent="-342900">
              <a:buAutoNum type="arabicPeriod"/>
            </a:pPr>
            <a:endParaRPr lang="fr-FR" dirty="0" smtClean="0">
              <a:solidFill>
                <a:schemeClr val="bg1">
                  <a:lumMod val="85000"/>
                </a:schemeClr>
              </a:solidFill>
            </a:endParaRPr>
          </a:p>
          <a:p>
            <a:pPr marL="342900" indent="-342900">
              <a:buAutoNum type="arabicPeriod"/>
            </a:pPr>
            <a:r>
              <a:rPr lang="fr-FR" dirty="0" smtClean="0">
                <a:solidFill>
                  <a:schemeClr val="bg1">
                    <a:lumMod val="85000"/>
                  </a:schemeClr>
                </a:solidFill>
              </a:rPr>
              <a:t>1</a:t>
            </a:r>
            <a:r>
              <a:rPr lang="fr-FR" baseline="30000" dirty="0" smtClean="0">
                <a:solidFill>
                  <a:schemeClr val="bg1">
                    <a:lumMod val="85000"/>
                  </a:schemeClr>
                </a:solidFill>
              </a:rPr>
              <a:t>ère</a:t>
            </a:r>
            <a:r>
              <a:rPr lang="fr-FR" dirty="0" smtClean="0">
                <a:solidFill>
                  <a:schemeClr val="bg1">
                    <a:lumMod val="85000"/>
                  </a:schemeClr>
                </a:solidFill>
              </a:rPr>
              <a:t> année de CAP</a:t>
            </a:r>
          </a:p>
          <a:p>
            <a:pPr marL="342900" indent="-342900">
              <a:buAutoNum type="arabicPeriod"/>
            </a:pPr>
            <a:endParaRPr lang="fr-FR" dirty="0" smtClean="0">
              <a:solidFill>
                <a:schemeClr val="bg1">
                  <a:lumMod val="85000"/>
                </a:schemeClr>
              </a:solidFill>
            </a:endParaRPr>
          </a:p>
          <a:p>
            <a:pPr marL="342900" indent="-342900">
              <a:buAutoNum type="arabicPeriod"/>
            </a:pPr>
            <a:r>
              <a:rPr lang="fr-FR" dirty="0" smtClean="0">
                <a:solidFill>
                  <a:schemeClr val="bg1">
                    <a:lumMod val="85000"/>
                  </a:schemeClr>
                </a:solidFill>
              </a:rPr>
              <a:t>Autres voies</a:t>
            </a:r>
            <a:endParaRPr lang="fr-FR" dirty="0">
              <a:solidFill>
                <a:schemeClr val="bg1">
                  <a:lumMod val="85000"/>
                </a:schemeClr>
              </a:solidFill>
            </a:endParaRPr>
          </a:p>
        </p:txBody>
      </p:sp>
      <p:sp>
        <p:nvSpPr>
          <p:cNvPr id="14" name="ZoneTexte 13"/>
          <p:cNvSpPr txBox="1"/>
          <p:nvPr/>
        </p:nvSpPr>
        <p:spPr>
          <a:xfrm>
            <a:off x="2357422" y="2285992"/>
            <a:ext cx="6572296" cy="584775"/>
          </a:xfrm>
          <a:prstGeom prst="rect">
            <a:avLst/>
          </a:prstGeom>
          <a:noFill/>
        </p:spPr>
        <p:txBody>
          <a:bodyPr wrap="square" rtlCol="0">
            <a:spAutoFit/>
          </a:bodyPr>
          <a:lstStyle/>
          <a:p>
            <a:r>
              <a:rPr lang="fr-FR" sz="3200" dirty="0" smtClean="0">
                <a:latin typeface="Britannic Bold" pitchFamily="34" charset="0"/>
              </a:rPr>
              <a:t># </a:t>
            </a:r>
            <a:r>
              <a:rPr lang="fr-FR" sz="3200" dirty="0" smtClean="0">
                <a:solidFill>
                  <a:schemeClr val="bg1">
                    <a:lumMod val="65000"/>
                  </a:schemeClr>
                </a:solidFill>
                <a:latin typeface="Britannic Bold" pitchFamily="34" charset="0"/>
              </a:rPr>
              <a:t>Qui,</a:t>
            </a:r>
            <a:r>
              <a:rPr lang="fr-FR" sz="3200" dirty="0" smtClean="0">
                <a:latin typeface="Britannic Bold" pitchFamily="34" charset="0"/>
              </a:rPr>
              <a:t> </a:t>
            </a:r>
            <a:r>
              <a:rPr lang="fr-FR" sz="3200" dirty="0" smtClean="0">
                <a:solidFill>
                  <a:schemeClr val="bg1">
                    <a:lumMod val="65000"/>
                  </a:schemeClr>
                </a:solidFill>
                <a:latin typeface="Britannic Bold" pitchFamily="34" charset="0"/>
              </a:rPr>
              <a:t>Que, Quoi,</a:t>
            </a:r>
            <a:r>
              <a:rPr lang="fr-FR" sz="3200" dirty="0" smtClean="0">
                <a:latin typeface="Britannic Bold" pitchFamily="34" charset="0"/>
              </a:rPr>
              <a:t> Où,</a:t>
            </a:r>
            <a:r>
              <a:rPr lang="fr-FR" sz="3200" dirty="0" smtClean="0">
                <a:solidFill>
                  <a:schemeClr val="bg1">
                    <a:lumMod val="65000"/>
                  </a:schemeClr>
                </a:solidFill>
                <a:latin typeface="Britannic Bold" pitchFamily="34" charset="0"/>
              </a:rPr>
              <a:t> Comment </a:t>
            </a:r>
            <a:r>
              <a:rPr lang="fr-FR" sz="3200" dirty="0" smtClean="0">
                <a:latin typeface="Britannic Bold" pitchFamily="34" charset="0"/>
              </a:rPr>
              <a:t>?</a:t>
            </a:r>
            <a:endParaRPr lang="fr-FR" sz="3200" dirty="0">
              <a:latin typeface="Britannic Bold" pitchFamily="34" charset="0"/>
            </a:endParaRPr>
          </a:p>
        </p:txBody>
      </p:sp>
      <p:sp>
        <p:nvSpPr>
          <p:cNvPr id="15" name="ZoneTexte 14"/>
          <p:cNvSpPr txBox="1"/>
          <p:nvPr/>
        </p:nvSpPr>
        <p:spPr>
          <a:xfrm>
            <a:off x="2500298" y="2876978"/>
            <a:ext cx="6572264" cy="2123658"/>
          </a:xfrm>
          <a:prstGeom prst="rect">
            <a:avLst/>
          </a:prstGeom>
          <a:noFill/>
        </p:spPr>
        <p:txBody>
          <a:bodyPr wrap="square" rtlCol="0">
            <a:spAutoFit/>
          </a:bodyPr>
          <a:lstStyle/>
          <a:p>
            <a:r>
              <a:rPr lang="fr-FR" dirty="0" smtClean="0"/>
              <a:t>&gt;&gt; Lycées de secteur, selon l’adresse postale des parents…</a:t>
            </a:r>
          </a:p>
          <a:p>
            <a:endParaRPr lang="fr-FR" dirty="0" smtClean="0"/>
          </a:p>
          <a:p>
            <a:r>
              <a:rPr lang="fr-FR" dirty="0"/>
              <a:t> </a:t>
            </a:r>
            <a:r>
              <a:rPr lang="fr-FR" dirty="0" smtClean="0"/>
              <a:t>     * MELKIOR &amp; GARRE,</a:t>
            </a:r>
          </a:p>
          <a:p>
            <a:endParaRPr lang="fr-FR" dirty="0" smtClean="0"/>
          </a:p>
          <a:p>
            <a:r>
              <a:rPr lang="fr-FR" dirty="0"/>
              <a:t> </a:t>
            </a:r>
            <a:r>
              <a:rPr lang="fr-FR" dirty="0" smtClean="0"/>
              <a:t>     * Félix EBOUE.</a:t>
            </a:r>
          </a:p>
          <a:p>
            <a:endParaRPr lang="fr-FR" sz="1400" i="1" dirty="0"/>
          </a:p>
          <a:p>
            <a:r>
              <a:rPr lang="fr-FR" sz="1400" i="1" dirty="0" smtClean="0"/>
              <a:t>Sauf si  souhait de </a:t>
            </a:r>
            <a:r>
              <a:rPr lang="fr-FR" sz="1400" i="1" dirty="0" smtClean="0">
                <a:hlinkClick r:id="rId6"/>
              </a:rPr>
              <a:t>2</a:t>
            </a:r>
            <a:r>
              <a:rPr lang="fr-FR" sz="1400" i="1" baseline="30000" dirty="0" smtClean="0">
                <a:hlinkClick r:id="rId6"/>
              </a:rPr>
              <a:t>nde</a:t>
            </a:r>
            <a:r>
              <a:rPr lang="fr-FR" sz="1400" i="1" dirty="0" smtClean="0">
                <a:hlinkClick r:id="rId6"/>
              </a:rPr>
              <a:t> STHR : Sciences &amp; technique de l’hôtellerie et de la restauration </a:t>
            </a:r>
            <a:r>
              <a:rPr lang="fr-FR" sz="1400" i="1" dirty="0" smtClean="0"/>
              <a:t>qui mène au BTS du même nom (uniquement au lycée </a:t>
            </a:r>
            <a:r>
              <a:rPr lang="fr-FR" sz="1400" i="1" dirty="0" smtClean="0">
                <a:hlinkClick r:id="rId7"/>
              </a:rPr>
              <a:t>MELKIOR &amp; GARRE </a:t>
            </a:r>
            <a:r>
              <a:rPr lang="fr-FR" sz="1400" i="1" dirty="0" smtClean="0"/>
              <a:t>en Guyane).</a:t>
            </a:r>
            <a:endParaRPr lang="fr-FR" sz="1400" i="1" dirty="0"/>
          </a:p>
        </p:txBody>
      </p:sp>
      <p:pic>
        <p:nvPicPr>
          <p:cNvPr id="21505" name="Picture 1">
            <a:hlinkClick r:id="rId8"/>
          </p:cNvPr>
          <p:cNvPicPr>
            <a:picLocks noChangeAspect="1" noChangeArrowheads="1"/>
          </p:cNvPicPr>
          <p:nvPr/>
        </p:nvPicPr>
        <p:blipFill>
          <a:blip r:embed="rId9"/>
          <a:srcRect/>
          <a:stretch>
            <a:fillRect/>
          </a:stretch>
        </p:blipFill>
        <p:spPr bwMode="auto">
          <a:xfrm>
            <a:off x="2981363" y="5000636"/>
            <a:ext cx="5448289" cy="1481827"/>
          </a:xfrm>
          <a:prstGeom prst="rect">
            <a:avLst/>
          </a:prstGeom>
          <a:noFill/>
          <a:ln w="9525">
            <a:noFill/>
            <a:miter lim="800000"/>
            <a:headEnd/>
            <a:tailEnd/>
          </a:ln>
          <a:effectLst/>
        </p:spPr>
      </p:pic>
      <p:pic>
        <p:nvPicPr>
          <p:cNvPr id="21506" name="Picture 2">
            <a:hlinkClick r:id="rId10"/>
          </p:cNvPr>
          <p:cNvPicPr>
            <a:picLocks noChangeAspect="1" noChangeArrowheads="1"/>
          </p:cNvPicPr>
          <p:nvPr/>
        </p:nvPicPr>
        <p:blipFill>
          <a:blip r:embed="rId11"/>
          <a:srcRect/>
          <a:stretch>
            <a:fillRect/>
          </a:stretch>
        </p:blipFill>
        <p:spPr bwMode="auto">
          <a:xfrm>
            <a:off x="5000628" y="3212435"/>
            <a:ext cx="942974" cy="645193"/>
          </a:xfrm>
          <a:prstGeom prst="rect">
            <a:avLst/>
          </a:prstGeom>
          <a:noFill/>
          <a:ln w="9525">
            <a:noFill/>
            <a:miter lim="800000"/>
            <a:headEnd/>
            <a:tailEnd/>
          </a:ln>
          <a:effectLst/>
        </p:spPr>
      </p:pic>
      <p:pic>
        <p:nvPicPr>
          <p:cNvPr id="21507" name="Picture 3">
            <a:hlinkClick r:id="rId12"/>
          </p:cNvPr>
          <p:cNvPicPr>
            <a:picLocks noChangeAspect="1" noChangeArrowheads="1"/>
          </p:cNvPicPr>
          <p:nvPr/>
        </p:nvPicPr>
        <p:blipFill>
          <a:blip r:embed="rId13" cstate="print"/>
          <a:srcRect/>
          <a:stretch>
            <a:fillRect/>
          </a:stretch>
        </p:blipFill>
        <p:spPr bwMode="auto">
          <a:xfrm>
            <a:off x="4357686" y="3857628"/>
            <a:ext cx="1905550" cy="542922"/>
          </a:xfrm>
          <a:prstGeom prst="rect">
            <a:avLst/>
          </a:prstGeom>
          <a:noFill/>
          <a:ln w="9525">
            <a:noFill/>
            <a:miter lim="800000"/>
            <a:headEnd/>
            <a:tailEnd/>
          </a:ln>
          <a:effectLst/>
        </p:spPr>
      </p:pic>
      <p:pic>
        <p:nvPicPr>
          <p:cNvPr id="2" name="Image 1"/>
          <p:cNvPicPr>
            <a:picLocks noChangeAspect="1"/>
          </p:cNvPicPr>
          <p:nvPr/>
        </p:nvPicPr>
        <p:blipFill>
          <a:blip r:embed="rId14"/>
          <a:stretch>
            <a:fillRect/>
          </a:stretch>
        </p:blipFill>
        <p:spPr>
          <a:xfrm>
            <a:off x="86792" y="199003"/>
            <a:ext cx="1908213" cy="1042506"/>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ode de la route : 5 règles à connaître sur les ronds-points"/>
          <p:cNvPicPr>
            <a:picLocks noChangeAspect="1" noChangeArrowheads="1"/>
          </p:cNvPicPr>
          <p:nvPr/>
        </p:nvPicPr>
        <p:blipFill>
          <a:blip r:embed="rId2">
            <a:duotone>
              <a:schemeClr val="bg2">
                <a:shade val="45000"/>
                <a:satMod val="135000"/>
              </a:schemeClr>
              <a:prstClr val="white"/>
            </a:duotone>
          </a:blip>
          <a:srcRect/>
          <a:stretch>
            <a:fillRect/>
          </a:stretch>
        </p:blipFill>
        <p:spPr bwMode="auto">
          <a:xfrm>
            <a:off x="2347938" y="2285992"/>
            <a:ext cx="6584410" cy="4286280"/>
          </a:xfrm>
          <a:prstGeom prst="rect">
            <a:avLst/>
          </a:prstGeom>
          <a:noFill/>
        </p:spPr>
      </p:pic>
      <p:pic>
        <p:nvPicPr>
          <p:cNvPr id="6" name="Image 5"/>
          <p:cNvPicPr/>
          <p:nvPr/>
        </p:nvPicPr>
        <p:blipFill>
          <a:blip r:embed="rId3">
            <a:extLst>
              <a:ext uri="{28A0092B-C50C-407E-A947-70E740481C1C}">
                <a14:useLocalDpi xmlns:a14="http://schemas.microsoft.com/office/drawing/2010/main" val="0"/>
              </a:ext>
            </a:extLst>
          </a:blip>
          <a:stretch>
            <a:fillRect/>
          </a:stretch>
        </p:blipFill>
        <p:spPr>
          <a:xfrm>
            <a:off x="4962538" y="142852"/>
            <a:ext cx="1466850" cy="971550"/>
          </a:xfrm>
          <a:prstGeom prst="rect">
            <a:avLst/>
          </a:prstGeom>
        </p:spPr>
      </p:pic>
      <p:pic>
        <p:nvPicPr>
          <p:cNvPr id="7" name="Image 6" descr="https://upload.wikimedia.org/wikipedia/fr/3/34/Guyane_(collectivit%C3%A9_territoriale)_logo_2015.png"/>
          <p:cNvPicPr/>
          <p:nvPr/>
        </p:nvPicPr>
        <p:blipFill>
          <a:blip r:embed="rId4" cstate="print"/>
          <a:srcRect/>
          <a:stretch>
            <a:fillRect/>
          </a:stretch>
        </p:blipFill>
        <p:spPr bwMode="auto">
          <a:xfrm>
            <a:off x="2690809" y="214290"/>
            <a:ext cx="1381125" cy="952500"/>
          </a:xfrm>
          <a:prstGeom prst="rect">
            <a:avLst/>
          </a:prstGeom>
          <a:noFill/>
          <a:ln w="9525">
            <a:noFill/>
            <a:miter lim="800000"/>
            <a:headEnd/>
            <a:tailEnd/>
          </a:ln>
        </p:spPr>
      </p:pic>
      <p:pic>
        <p:nvPicPr>
          <p:cNvPr id="8" name="Image 7"/>
          <p:cNvPicPr/>
          <p:nvPr/>
        </p:nvPicPr>
        <p:blipFill>
          <a:blip r:embed="rId5" cstate="print">
            <a:extLst>
              <a:ext uri="{28A0092B-C50C-407E-A947-70E740481C1C}">
                <a14:useLocalDpi xmlns:a14="http://schemas.microsoft.com/office/drawing/2010/main" val="0"/>
              </a:ext>
            </a:extLst>
          </a:blip>
          <a:stretch>
            <a:fillRect/>
          </a:stretch>
        </p:blipFill>
        <p:spPr>
          <a:xfrm>
            <a:off x="7358082" y="285728"/>
            <a:ext cx="1495425" cy="989965"/>
          </a:xfrm>
          <a:prstGeom prst="rect">
            <a:avLst/>
          </a:prstGeom>
        </p:spPr>
      </p:pic>
      <p:sp>
        <p:nvSpPr>
          <p:cNvPr id="1027" name="Zone de texte 307"/>
          <p:cNvSpPr txBox="1">
            <a:spLocks noChangeArrowheads="1"/>
          </p:cNvSpPr>
          <p:nvPr/>
        </p:nvSpPr>
        <p:spPr bwMode="auto">
          <a:xfrm>
            <a:off x="5000628" y="1049338"/>
            <a:ext cx="1430337"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900" b="1" i="0" u="none" strike="noStrike" cap="none" normalizeH="0" baseline="0" dirty="0" smtClean="0">
                <a:ln>
                  <a:noFill/>
                </a:ln>
                <a:solidFill>
                  <a:schemeClr val="tx1"/>
                </a:solidFill>
                <a:effectLst/>
                <a:latin typeface="Calibri" pitchFamily="34" charset="0"/>
                <a:cs typeface="Arial" pitchFamily="34" charset="0"/>
              </a:rPr>
              <a:t>Collège </a:t>
            </a:r>
            <a:r>
              <a:rPr kumimoji="0" lang="fr-FR" sz="900" b="1" i="0" u="none" strike="noStrike" cap="none" normalizeH="0" baseline="0" dirty="0" smtClean="0">
                <a:ln>
                  <a:noFill/>
                </a:ln>
                <a:solidFill>
                  <a:schemeClr val="tx1"/>
                </a:solidFill>
                <a:effectLst/>
                <a:latin typeface="Calibri" pitchFamily="34" charset="0"/>
                <a:cs typeface="Arial" pitchFamily="34" charset="0"/>
              </a:rPr>
              <a:t>Gérard </a:t>
            </a:r>
            <a:r>
              <a:rPr kumimoji="0" lang="fr-FR" sz="900" b="1" i="0" u="none" strike="noStrike" cap="none" normalizeH="0" baseline="0" dirty="0" smtClean="0">
                <a:ln>
                  <a:noFill/>
                </a:ln>
                <a:solidFill>
                  <a:schemeClr val="tx1"/>
                </a:solidFill>
                <a:effectLst/>
                <a:latin typeface="Calibri" pitchFamily="34" charset="0"/>
                <a:cs typeface="Arial" pitchFamily="34" charset="0"/>
              </a:rPr>
              <a:t>HOLDER</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1028" name="Connecteur droit avec flèche 6"/>
          <p:cNvCxnSpPr>
            <a:cxnSpLocks noChangeShapeType="1"/>
          </p:cNvCxnSpPr>
          <p:nvPr/>
        </p:nvCxnSpPr>
        <p:spPr bwMode="auto">
          <a:xfrm flipV="1">
            <a:off x="2346325" y="1301750"/>
            <a:ext cx="5773738" cy="44450"/>
          </a:xfrm>
          <a:prstGeom prst="straightConnector1">
            <a:avLst/>
          </a:prstGeom>
          <a:noFill/>
          <a:ln w="9525">
            <a:solidFill>
              <a:srgbClr val="0070C0"/>
            </a:solidFill>
            <a:round/>
            <a:headEnd/>
            <a:tailEnd/>
          </a:ln>
        </p:spPr>
      </p:cxnSp>
      <p:sp>
        <p:nvSpPr>
          <p:cNvPr id="1029" name="Zone de texte 191"/>
          <p:cNvSpPr txBox="1">
            <a:spLocks noChangeArrowheads="1"/>
          </p:cNvSpPr>
          <p:nvPr/>
        </p:nvSpPr>
        <p:spPr bwMode="auto">
          <a:xfrm>
            <a:off x="434975" y="1397000"/>
            <a:ext cx="8709025" cy="677108"/>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dirty="0" smtClean="0">
                <a:ln>
                  <a:noFill/>
                </a:ln>
                <a:solidFill>
                  <a:schemeClr val="accent3">
                    <a:lumMod val="50000"/>
                  </a:schemeClr>
                </a:solidFill>
                <a:effectLst/>
                <a:latin typeface="Stencil" pitchFamily="82" charset="0"/>
                <a:cs typeface="Arial" pitchFamily="34" charset="0"/>
              </a:rPr>
              <a:t>Entretiens personnalises d’orientation</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smtClean="0">
                <a:ln>
                  <a:noFill/>
                </a:ln>
                <a:solidFill>
                  <a:schemeClr val="accent3">
                    <a:lumMod val="50000"/>
                  </a:schemeClr>
                </a:solidFill>
                <a:effectLst/>
                <a:latin typeface="Stencil" pitchFamily="82" charset="0"/>
                <a:cs typeface="Arial" pitchFamily="34" charset="0"/>
              </a:rPr>
              <a:t>(MERCREDI 29 mars 2023)</a:t>
            </a:r>
            <a:endParaRPr kumimoji="0" lang="fr-FR" sz="1800" b="0" i="0" u="none" strike="noStrike" cap="none" normalizeH="0" baseline="0" dirty="0" smtClean="0">
              <a:ln>
                <a:noFill/>
              </a:ln>
              <a:solidFill>
                <a:schemeClr val="accent3">
                  <a:lumMod val="50000"/>
                </a:schemeClr>
              </a:solidFill>
              <a:effectLst/>
              <a:latin typeface="Arial" pitchFamily="34" charset="0"/>
              <a:cs typeface="Arial" pitchFamily="34" charset="0"/>
            </a:endParaRPr>
          </a:p>
        </p:txBody>
      </p:sp>
      <p:cxnSp>
        <p:nvCxnSpPr>
          <p:cNvPr id="1030" name="Connecteur droit avec flèche 2"/>
          <p:cNvCxnSpPr>
            <a:cxnSpLocks noChangeShapeType="1"/>
          </p:cNvCxnSpPr>
          <p:nvPr/>
        </p:nvCxnSpPr>
        <p:spPr bwMode="auto">
          <a:xfrm flipV="1">
            <a:off x="2309813" y="2089150"/>
            <a:ext cx="5773737" cy="44450"/>
          </a:xfrm>
          <a:prstGeom prst="straightConnector1">
            <a:avLst/>
          </a:prstGeom>
          <a:noFill/>
          <a:ln w="9525">
            <a:solidFill>
              <a:srgbClr val="0070C0"/>
            </a:solidFill>
            <a:round/>
            <a:headEnd/>
            <a:tailEnd/>
          </a:ln>
        </p:spPr>
      </p:cxnSp>
      <p:sp>
        <p:nvSpPr>
          <p:cNvPr id="14" name="ZoneTexte 13"/>
          <p:cNvSpPr txBox="1"/>
          <p:nvPr/>
        </p:nvSpPr>
        <p:spPr>
          <a:xfrm>
            <a:off x="2357422" y="2285992"/>
            <a:ext cx="6572296" cy="584775"/>
          </a:xfrm>
          <a:prstGeom prst="rect">
            <a:avLst/>
          </a:prstGeom>
          <a:noFill/>
        </p:spPr>
        <p:txBody>
          <a:bodyPr wrap="square" rtlCol="0">
            <a:spAutoFit/>
          </a:bodyPr>
          <a:lstStyle/>
          <a:p>
            <a:r>
              <a:rPr lang="fr-FR" sz="3200" dirty="0" smtClean="0">
                <a:latin typeface="Britannic Bold" pitchFamily="34" charset="0"/>
              </a:rPr>
              <a:t># </a:t>
            </a:r>
            <a:r>
              <a:rPr lang="fr-FR" sz="3200" dirty="0" smtClean="0">
                <a:solidFill>
                  <a:schemeClr val="bg1">
                    <a:lumMod val="65000"/>
                  </a:schemeClr>
                </a:solidFill>
                <a:latin typeface="Britannic Bold" pitchFamily="34" charset="0"/>
              </a:rPr>
              <a:t>Qui, Que, Quoi, Où, </a:t>
            </a:r>
            <a:r>
              <a:rPr lang="fr-FR" sz="3200" dirty="0" smtClean="0">
                <a:latin typeface="Britannic Bold" pitchFamily="34" charset="0"/>
              </a:rPr>
              <a:t>Comment ?</a:t>
            </a:r>
            <a:endParaRPr lang="fr-FR" sz="3200" dirty="0">
              <a:latin typeface="Britannic Bold" pitchFamily="34" charset="0"/>
            </a:endParaRPr>
          </a:p>
        </p:txBody>
      </p:sp>
      <p:pic>
        <p:nvPicPr>
          <p:cNvPr id="17410" name="Picture 2" descr="Après la 2nd, quelle orientation - APROTECT"/>
          <p:cNvPicPr>
            <a:picLocks noChangeAspect="1" noChangeArrowheads="1"/>
          </p:cNvPicPr>
          <p:nvPr/>
        </p:nvPicPr>
        <p:blipFill>
          <a:blip r:embed="rId6"/>
          <a:srcRect/>
          <a:stretch>
            <a:fillRect/>
          </a:stretch>
        </p:blipFill>
        <p:spPr bwMode="auto">
          <a:xfrm>
            <a:off x="1357290" y="3857628"/>
            <a:ext cx="3138368" cy="2286016"/>
          </a:xfrm>
          <a:prstGeom prst="rect">
            <a:avLst/>
          </a:prstGeom>
          <a:noFill/>
        </p:spPr>
      </p:pic>
      <p:pic>
        <p:nvPicPr>
          <p:cNvPr id="17412" name="Picture 4" descr="Que faire après un bac général ? - Onisep"/>
          <p:cNvPicPr>
            <a:picLocks noChangeAspect="1" noChangeArrowheads="1"/>
          </p:cNvPicPr>
          <p:nvPr/>
        </p:nvPicPr>
        <p:blipFill>
          <a:blip r:embed="rId7"/>
          <a:srcRect/>
          <a:stretch>
            <a:fillRect/>
          </a:stretch>
        </p:blipFill>
        <p:spPr bwMode="auto">
          <a:xfrm>
            <a:off x="3714744" y="2946769"/>
            <a:ext cx="5214974" cy="3911231"/>
          </a:xfrm>
          <a:prstGeom prst="rect">
            <a:avLst/>
          </a:prstGeom>
          <a:noFill/>
        </p:spPr>
      </p:pic>
      <p:sp>
        <p:nvSpPr>
          <p:cNvPr id="13" name="ZoneTexte 12"/>
          <p:cNvSpPr txBox="1"/>
          <p:nvPr/>
        </p:nvSpPr>
        <p:spPr>
          <a:xfrm>
            <a:off x="142844" y="2500306"/>
            <a:ext cx="2357454" cy="3139321"/>
          </a:xfrm>
          <a:prstGeom prst="rect">
            <a:avLst/>
          </a:prstGeom>
          <a:noFill/>
        </p:spPr>
        <p:txBody>
          <a:bodyPr wrap="square" rtlCol="0">
            <a:spAutoFit/>
          </a:bodyPr>
          <a:lstStyle/>
          <a:p>
            <a:pPr marL="342900" indent="-342900">
              <a:buAutoNum type="arabicPeriod"/>
            </a:pPr>
            <a:r>
              <a:rPr lang="fr-FR" dirty="0" smtClean="0">
                <a:solidFill>
                  <a:schemeClr val="bg1">
                    <a:lumMod val="85000"/>
                  </a:schemeClr>
                </a:solidFill>
              </a:rPr>
              <a:t>Calendrier</a:t>
            </a:r>
          </a:p>
          <a:p>
            <a:pPr marL="342900" indent="-342900">
              <a:buAutoNum type="arabicPeriod"/>
            </a:pPr>
            <a:endParaRPr lang="fr-FR" dirty="0" smtClean="0">
              <a:solidFill>
                <a:schemeClr val="accent1">
                  <a:lumMod val="60000"/>
                  <a:lumOff val="40000"/>
                </a:schemeClr>
              </a:solidFill>
            </a:endParaRPr>
          </a:p>
          <a:p>
            <a:pPr marL="342900" indent="-342900">
              <a:buAutoNum type="arabicPeriod"/>
            </a:pPr>
            <a:r>
              <a:rPr lang="fr-FR" dirty="0" smtClean="0">
                <a:solidFill>
                  <a:srgbClr val="0070C0"/>
                </a:solidFill>
              </a:rPr>
              <a:t>Seconde générale et technologique</a:t>
            </a:r>
          </a:p>
          <a:p>
            <a:pPr marL="342900" indent="-342900">
              <a:buAutoNum type="arabicPeriod"/>
            </a:pPr>
            <a:endParaRPr lang="fr-FR" dirty="0" smtClean="0">
              <a:solidFill>
                <a:schemeClr val="bg1">
                  <a:lumMod val="85000"/>
                </a:schemeClr>
              </a:solidFill>
            </a:endParaRPr>
          </a:p>
          <a:p>
            <a:pPr marL="342900" indent="-342900">
              <a:buAutoNum type="arabicPeriod"/>
            </a:pPr>
            <a:r>
              <a:rPr lang="fr-FR" dirty="0" smtClean="0">
                <a:solidFill>
                  <a:schemeClr val="bg1">
                    <a:lumMod val="85000"/>
                  </a:schemeClr>
                </a:solidFill>
              </a:rPr>
              <a:t>Seconde professionnelle</a:t>
            </a:r>
          </a:p>
          <a:p>
            <a:pPr marL="342900" indent="-342900">
              <a:buAutoNum type="arabicPeriod"/>
            </a:pPr>
            <a:endParaRPr lang="fr-FR" dirty="0" smtClean="0">
              <a:solidFill>
                <a:schemeClr val="bg1">
                  <a:lumMod val="85000"/>
                </a:schemeClr>
              </a:solidFill>
            </a:endParaRPr>
          </a:p>
          <a:p>
            <a:pPr marL="342900" indent="-342900">
              <a:buAutoNum type="arabicPeriod"/>
            </a:pPr>
            <a:r>
              <a:rPr lang="fr-FR" dirty="0" smtClean="0">
                <a:solidFill>
                  <a:schemeClr val="bg1">
                    <a:lumMod val="85000"/>
                  </a:schemeClr>
                </a:solidFill>
              </a:rPr>
              <a:t>1</a:t>
            </a:r>
            <a:r>
              <a:rPr lang="fr-FR" baseline="30000" dirty="0" smtClean="0">
                <a:solidFill>
                  <a:schemeClr val="bg1">
                    <a:lumMod val="85000"/>
                  </a:schemeClr>
                </a:solidFill>
              </a:rPr>
              <a:t>ère</a:t>
            </a:r>
            <a:r>
              <a:rPr lang="fr-FR" dirty="0" smtClean="0">
                <a:solidFill>
                  <a:schemeClr val="bg1">
                    <a:lumMod val="85000"/>
                  </a:schemeClr>
                </a:solidFill>
              </a:rPr>
              <a:t> année de CAP</a:t>
            </a:r>
          </a:p>
          <a:p>
            <a:pPr marL="342900" indent="-342900">
              <a:buAutoNum type="arabicPeriod"/>
            </a:pPr>
            <a:endParaRPr lang="fr-FR" dirty="0" smtClean="0">
              <a:solidFill>
                <a:schemeClr val="bg1">
                  <a:lumMod val="85000"/>
                </a:schemeClr>
              </a:solidFill>
            </a:endParaRPr>
          </a:p>
          <a:p>
            <a:pPr marL="342900" indent="-342900">
              <a:buAutoNum type="arabicPeriod"/>
            </a:pPr>
            <a:r>
              <a:rPr lang="fr-FR" dirty="0" smtClean="0">
                <a:solidFill>
                  <a:schemeClr val="bg1">
                    <a:lumMod val="85000"/>
                  </a:schemeClr>
                </a:solidFill>
              </a:rPr>
              <a:t>Autres voies</a:t>
            </a:r>
            <a:endParaRPr lang="fr-FR" dirty="0">
              <a:solidFill>
                <a:schemeClr val="bg1">
                  <a:lumMod val="85000"/>
                </a:schemeClr>
              </a:solidFill>
            </a:endParaRPr>
          </a:p>
        </p:txBody>
      </p:sp>
      <p:pic>
        <p:nvPicPr>
          <p:cNvPr id="2" name="Image 1"/>
          <p:cNvPicPr>
            <a:picLocks noChangeAspect="1"/>
          </p:cNvPicPr>
          <p:nvPr/>
        </p:nvPicPr>
        <p:blipFill>
          <a:blip r:embed="rId8"/>
          <a:stretch>
            <a:fillRect/>
          </a:stretch>
        </p:blipFill>
        <p:spPr>
          <a:xfrm>
            <a:off x="111014" y="124284"/>
            <a:ext cx="1908213" cy="1042506"/>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496</TotalTime>
  <Words>1450</Words>
  <Application>Microsoft Office PowerPoint</Application>
  <PresentationFormat>Affichage à l'écran (4:3)</PresentationFormat>
  <Paragraphs>383</Paragraphs>
  <Slides>24</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24</vt:i4>
      </vt:variant>
    </vt:vector>
  </HeadingPairs>
  <TitlesOfParts>
    <vt:vector size="29" baseType="lpstr">
      <vt:lpstr>Arial</vt:lpstr>
      <vt:lpstr>Britannic Bold</vt:lpstr>
      <vt:lpstr>Calibri</vt:lpstr>
      <vt:lpstr>Stencil</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jmc</dc:creator>
  <cp:lastModifiedBy>sec-prin-adj2</cp:lastModifiedBy>
  <cp:revision>45</cp:revision>
  <dcterms:created xsi:type="dcterms:W3CDTF">2023-03-25T22:51:23Z</dcterms:created>
  <dcterms:modified xsi:type="dcterms:W3CDTF">2023-03-27T11:12:39Z</dcterms:modified>
</cp:coreProperties>
</file>